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9" r:id="rId4"/>
    <p:sldId id="260" r:id="rId5"/>
    <p:sldId id="261" r:id="rId6"/>
    <p:sldId id="262" r:id="rId7"/>
    <p:sldId id="271" r:id="rId8"/>
    <p:sldId id="270" r:id="rId9"/>
    <p:sldId id="263" r:id="rId10"/>
    <p:sldId id="264" r:id="rId11"/>
    <p:sldId id="265" r:id="rId12"/>
    <p:sldId id="268" r:id="rId13"/>
    <p:sldId id="266" r:id="rId14"/>
    <p:sldId id="267" r:id="rId15"/>
  </p:sldIdLst>
  <p:sldSz cx="12192000" cy="6858000"/>
  <p:notesSz cx="6858000" cy="9947275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E0E3E8"/>
    <a:srgbClr val="A3A3A3"/>
    <a:srgbClr val="383B40"/>
    <a:srgbClr val="041A72"/>
    <a:srgbClr val="F50A2C"/>
    <a:srgbClr val="EA0A2A"/>
    <a:srgbClr val="F10A2B"/>
    <a:srgbClr val="415294"/>
    <a:srgbClr val="EB0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67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Название диаграммы</a:t>
            </a:r>
          </a:p>
        </c:rich>
      </c:tx>
      <c:layout>
        <c:manualLayout>
          <c:xMode val="edge"/>
          <c:yMode val="edge"/>
          <c:x val="1.378923791726568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5659311073238189E-2"/>
          <c:y val="0.1359186957606163"/>
          <c:w val="0.91847279037780838"/>
          <c:h val="0.71672998844603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E-49EC-9C6F-69FD03194B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>
                <a:tint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E-49EC-9C6F-69FD03194B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E-49EC-9C6F-69FD03194B0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9E-49EC-9C6F-69FD03194B0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>
                <a:shade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9E-49EC-9C6F-69FD03194B0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34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9E-49EC-9C6F-69FD03194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493192"/>
        <c:axId val="726491880"/>
      </c:barChart>
      <c:catAx>
        <c:axId val="72649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726491880"/>
        <c:crosses val="autoZero"/>
        <c:auto val="1"/>
        <c:lblAlgn val="ctr"/>
        <c:lblOffset val="100"/>
        <c:noMultiLvlLbl val="0"/>
      </c:catAx>
      <c:valAx>
        <c:axId val="726491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726493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208129001006504E-3"/>
          <c:y val="0.95183570069723356"/>
          <c:w val="0.67910899625146925"/>
          <c:h val="4.8164299302766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Название диаграммы</a:t>
            </a:r>
          </a:p>
        </c:rich>
      </c:tx>
      <c:layout>
        <c:manualLayout>
          <c:xMode val="edge"/>
          <c:yMode val="edge"/>
          <c:x val="1.378923791726568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5659311073238189E-2"/>
          <c:y val="0.1359186957606163"/>
          <c:w val="0.91847279037780838"/>
          <c:h val="0.716729988446035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31A2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5C-4A1E-9DF1-2394E2662A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D0202B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5C-4A1E-9DF1-2394E2662A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E8253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5C-4A1E-9DF1-2394E2662A2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F4616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5C-4A1E-9DF1-2394E2662A2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rgbClr val="F7989A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5C-4A1E-9DF1-2394E2662A2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34</c:v>
                </c:pt>
              </c:strCache>
            </c:strRef>
          </c:tx>
          <c:spPr>
            <a:solidFill>
              <a:srgbClr val="F9BDBE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5C-4A1E-9DF1-2394E2662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100"/>
        <c:axId val="726493192"/>
        <c:axId val="726491880"/>
      </c:barChart>
      <c:catAx>
        <c:axId val="72649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726491880"/>
        <c:crosses val="autoZero"/>
        <c:auto val="1"/>
        <c:lblAlgn val="ctr"/>
        <c:lblOffset val="100"/>
        <c:noMultiLvlLbl val="0"/>
      </c:catAx>
      <c:valAx>
        <c:axId val="726491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726493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208129001006504E-3"/>
          <c:y val="0.95183570069723356"/>
          <c:w val="0.67910899625146925"/>
          <c:h val="4.8164299302766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Название диаграммы</a:t>
            </a:r>
          </a:p>
        </c:rich>
      </c:tx>
      <c:layout>
        <c:manualLayout>
          <c:xMode val="edge"/>
          <c:yMode val="edge"/>
          <c:x val="1.378923791726568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499880381800554"/>
          <c:y val="0.1359186957606163"/>
          <c:w val="0.78913329763304085"/>
          <c:h val="0.716729988446035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E-49EC-9C6F-69FD03194B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E-49EC-9C6F-69FD03194B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E-49EC-9C6F-69FD03194B0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dk1">
                <a:tint val="985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9E-49EC-9C6F-69FD03194B0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dk1">
                <a:tint val="3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9E-49EC-9C6F-69FD03194B0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34</c:v>
                </c:pt>
              </c:strCache>
            </c:strRef>
          </c:tx>
          <c:spPr>
            <a:solidFill>
              <a:schemeClr val="dk1">
                <a:tint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9E-49EC-9C6F-69FD03194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-50"/>
        <c:axId val="726493192"/>
        <c:axId val="726491880"/>
      </c:barChart>
      <c:catAx>
        <c:axId val="726493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726491880"/>
        <c:crosses val="autoZero"/>
        <c:auto val="1"/>
        <c:lblAlgn val="ctr"/>
        <c:lblOffset val="100"/>
        <c:noMultiLvlLbl val="0"/>
      </c:catAx>
      <c:valAx>
        <c:axId val="726491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726493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208129001006504E-3"/>
          <c:y val="0.95183570069723356"/>
          <c:w val="0.67910899625146925"/>
          <c:h val="4.8164299302766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Название диаграммы</a:t>
            </a:r>
          </a:p>
        </c:rich>
      </c:tx>
      <c:layout>
        <c:manualLayout>
          <c:xMode val="edge"/>
          <c:yMode val="edge"/>
          <c:x val="1.378923791726568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499880381800554"/>
          <c:y val="0.1359186957606163"/>
          <c:w val="0.78913329763304085"/>
          <c:h val="0.7167299884460359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6E-49EF-9B95-09CE8C0320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>
                <a:shade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6E-49EF-9B95-09CE8C0320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6E-49EF-9B95-09CE8C03201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6E-49EF-9B95-09CE8C03201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>
                <a:tint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6E-49EF-9B95-09CE8C03201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34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6E-49EF-9B95-09CE8C032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726493192"/>
        <c:axId val="726491880"/>
      </c:barChart>
      <c:catAx>
        <c:axId val="726493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726491880"/>
        <c:crosses val="autoZero"/>
        <c:auto val="1"/>
        <c:lblAlgn val="ctr"/>
        <c:lblOffset val="100"/>
        <c:noMultiLvlLbl val="0"/>
      </c:catAx>
      <c:valAx>
        <c:axId val="726491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726493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208129001006504E-3"/>
          <c:y val="0.95183570069723356"/>
          <c:w val="0.67910899625146925"/>
          <c:h val="4.8164299302766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3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3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3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3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5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8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07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4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4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57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86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2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20.png"/><Relationship Id="rId21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image" Target="../media/image4.png"/><Relationship Id="rId16" Type="http://schemas.openxmlformats.org/officeDocument/2006/relationships/image" Target="../media/image15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Relationship Id="rId2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31020-25C1-4511-ADE2-E384200BA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6"/>
          <p:cNvSpPr txBox="1">
            <a:spLocks/>
          </p:cNvSpPr>
          <p:nvPr/>
        </p:nvSpPr>
        <p:spPr>
          <a:xfrm>
            <a:off x="623888" y="2201554"/>
            <a:ext cx="5472111" cy="2480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СТРУКТУРА ДОКЛАДА </a:t>
            </a:r>
            <a:b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ТРЕБОВАНИЯ </a:t>
            </a:r>
            <a:b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 ПРЕЗЕНТАЦИИ УНИВЕРСИТЕТА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1" y="597246"/>
            <a:ext cx="4501905" cy="886970"/>
          </a:xfrm>
          <a:prstGeom prst="rect">
            <a:avLst/>
          </a:prstGeom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1386840" y="6165478"/>
            <a:ext cx="10226040" cy="319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 может применить свой корпоративный стиль презентации </a:t>
            </a:r>
            <a:br>
              <a:rPr lang="ru-RU" sz="14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обязательным использованием логотипа программы</a:t>
            </a:r>
            <a:r>
              <a:rPr lang="en-US" sz="14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«Приоритет-2030»</a:t>
            </a:r>
          </a:p>
          <a:p>
            <a:endParaRPr lang="ru-RU" sz="1400" b="1" dirty="0">
              <a:solidFill>
                <a:srgbClr val="EA0A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8" y="6090657"/>
            <a:ext cx="465504" cy="5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386785" y="361297"/>
            <a:ext cx="5472111" cy="1309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оформления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слайда с текстом и фото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7151436" y="361297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Лого 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университета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536173" y="6407543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№стр.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942832" y="361297"/>
            <a:ext cx="1" cy="52100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6"/>
          <p:cNvSpPr txBox="1">
            <a:spLocks/>
          </p:cNvSpPr>
          <p:nvPr/>
        </p:nvSpPr>
        <p:spPr>
          <a:xfrm>
            <a:off x="5858896" y="2015639"/>
            <a:ext cx="5472111" cy="4027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Заголовок</a:t>
            </a: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5858896" y="2611203"/>
            <a:ext cx="5564435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оформления текстового блока:</a:t>
            </a:r>
          </a:p>
          <a:p>
            <a:pPr>
              <a:lnSpc>
                <a:spcPts val="1600"/>
              </a:lnSpc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-228600">
              <a:lnSpc>
                <a:spcPts val="1600"/>
              </a:lnSpc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университетов, реализующих прорывные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научные исследования, создающих наукоемкую продукцию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технологии, для социально-экономического развития территорий, укрепления кадрового и научно-технологического потенциала организаций реального сектора экономики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социальной сферы;</a:t>
            </a:r>
          </a:p>
          <a:p>
            <a:pPr marL="171450" indent="-171450">
              <a:lnSpc>
                <a:spcPts val="1600"/>
              </a:lnSpc>
              <a:buClr>
                <a:srgbClr val="EA0A2A"/>
              </a:buClr>
              <a:buFont typeface="Verdana" panose="020B0604030504040204" pitchFamily="34" charset="0"/>
              <a:buChar char="●"/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lnSpc>
                <a:spcPts val="1600"/>
              </a:lnSpc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механизмов интеграции университетов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научных организаций и их кооперации с организациями реального сектора экономики.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6" y="2015639"/>
            <a:ext cx="4607526" cy="31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9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386785" y="361297"/>
            <a:ext cx="5472111" cy="1309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оформления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слайда с таблицей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7151436" y="361297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Лого 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университета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536173" y="6407543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№стр.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942832" y="361297"/>
            <a:ext cx="1" cy="52100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210151"/>
              </p:ext>
            </p:extLst>
          </p:nvPr>
        </p:nvGraphicFramePr>
        <p:xfrm>
          <a:off x="515620" y="1671039"/>
          <a:ext cx="10891520" cy="4404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280">
                  <a:extLst>
                    <a:ext uri="{9D8B030D-6E8A-4147-A177-3AD203B41FA5}">
                      <a16:colId xmlns:a16="http://schemas.microsoft.com/office/drawing/2014/main" val="2935329716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3841175847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1541245602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1622694231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3187052312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1368879624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67590427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Номер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Дата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Время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Стоимость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Город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Вылет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Прилет</a:t>
                      </a:r>
                    </a:p>
                  </a:txBody>
                  <a:tcPr anchor="ctr">
                    <a:lnB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625096"/>
                  </a:ext>
                </a:extLst>
              </a:tr>
              <a:tr h="668110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Разработка инвестиционной стратегии </a:t>
                      </a:r>
                      <a:b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</a:br>
                      <a: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и правовое регулирование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563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563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563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563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563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563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041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923925"/>
                  </a:ext>
                </a:extLst>
              </a:tr>
              <a:tr h="668110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Инвестиционная стратегия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15368"/>
                  </a:ext>
                </a:extLst>
              </a:tr>
              <a:tr h="668110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Правовое регулирование 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137258"/>
                  </a:ext>
                </a:extLst>
              </a:tr>
              <a:tr h="668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Разработка инвестиционной стратегии </a:t>
                      </a:r>
                      <a:b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</a:br>
                      <a: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и правовое регулирование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934118"/>
                  </a:ext>
                </a:extLst>
              </a:tr>
              <a:tr h="668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Разработка инвестиционной стратегии </a:t>
                      </a:r>
                      <a:b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</a:br>
                      <a:r>
                        <a:rPr lang="ru-RU" sz="12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и правовое регулирование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808102"/>
                  </a:ext>
                </a:extLst>
              </a:tr>
              <a:tr h="6681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j-cs"/>
                        </a:rPr>
                        <a:t>Сумма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b="1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b="1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b="1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b="1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b="1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563</a:t>
                      </a:r>
                      <a:endParaRPr lang="ru-RU" sz="1400" b="1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047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605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386785" y="361297"/>
            <a:ext cx="5472111" cy="1309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оформления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слайда с диаграммой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7151436" y="361297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Лого 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университета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536173" y="6407543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№стр.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942832" y="361297"/>
            <a:ext cx="1" cy="52100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14996669"/>
              </p:ext>
            </p:extLst>
          </p:nvPr>
        </p:nvGraphicFramePr>
        <p:xfrm>
          <a:off x="458380" y="1501140"/>
          <a:ext cx="5400516" cy="4755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900014922"/>
              </p:ext>
            </p:extLst>
          </p:nvPr>
        </p:nvGraphicFramePr>
        <p:xfrm>
          <a:off x="6389148" y="1501140"/>
          <a:ext cx="5400516" cy="4755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4501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386785" y="361297"/>
            <a:ext cx="5472111" cy="1309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оформления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слайда с диаграммой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7151436" y="361297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Лого 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университета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536173" y="6407543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№стр.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942832" y="361297"/>
            <a:ext cx="1" cy="52100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48650276"/>
              </p:ext>
            </p:extLst>
          </p:nvPr>
        </p:nvGraphicFramePr>
        <p:xfrm>
          <a:off x="458380" y="1501140"/>
          <a:ext cx="5400516" cy="4755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439712850"/>
              </p:ext>
            </p:extLst>
          </p:nvPr>
        </p:nvGraphicFramePr>
        <p:xfrm>
          <a:off x="6389148" y="1501140"/>
          <a:ext cx="5400516" cy="4755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6814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386785" y="361297"/>
            <a:ext cx="5472111" cy="1309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сюжетных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навигационных пиктограмм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7151436" y="361297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Лого 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университета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536173" y="6407543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№стр.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942832" y="361297"/>
            <a:ext cx="1" cy="52100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7" y="2082088"/>
            <a:ext cx="853442" cy="868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679" y="2151278"/>
            <a:ext cx="920498" cy="740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08" y="2003906"/>
            <a:ext cx="777242" cy="908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385" y="2113178"/>
            <a:ext cx="795530" cy="816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078" y="1966837"/>
            <a:ext cx="795530" cy="9723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588" y="2033930"/>
            <a:ext cx="810770" cy="8961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3629113"/>
            <a:ext cx="216408" cy="4663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54" y="3405783"/>
            <a:ext cx="950978" cy="8168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94" y="3573260"/>
            <a:ext cx="920498" cy="6705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53" y="3615092"/>
            <a:ext cx="923546" cy="7955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385" y="3581045"/>
            <a:ext cx="835154" cy="7010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01" y="3219691"/>
            <a:ext cx="1194818" cy="10241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18" y="3506139"/>
            <a:ext cx="701041" cy="7863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41" y="4831433"/>
            <a:ext cx="643129" cy="8778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27" y="4773502"/>
            <a:ext cx="908306" cy="9083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66" y="4874105"/>
            <a:ext cx="835154" cy="8351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11" y="4895422"/>
            <a:ext cx="1048514" cy="78333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24" y="4773502"/>
            <a:ext cx="563881" cy="90525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498" y="4970321"/>
            <a:ext cx="932690" cy="4206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34" y="4963236"/>
            <a:ext cx="481585" cy="44196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67" y="2058890"/>
            <a:ext cx="1091186" cy="73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3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3" name="Заголовок 6"/>
          <p:cNvSpPr txBox="1">
            <a:spLocks/>
          </p:cNvSpPr>
          <p:nvPr/>
        </p:nvSpPr>
        <p:spPr>
          <a:xfrm>
            <a:off x="386785" y="361297"/>
            <a:ext cx="5472111" cy="1309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СТРУКТУРА ДОКЛАДА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ПРЕЗЕНТАЦИИ</a:t>
            </a: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11148060" y="6407543"/>
            <a:ext cx="860224" cy="328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pic>
        <p:nvPicPr>
          <p:cNvPr id="7" name="Объект 24" descr="Диаграмма рассеяния">
            <a:extLst>
              <a:ext uri="{FF2B5EF4-FFF2-40B4-BE49-F238E27FC236}">
                <a16:creationId xmlns:a16="http://schemas.microsoft.com/office/drawing/2014/main" id="{32698993-2328-445B-B759-6FBF27712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86481" y="1863895"/>
            <a:ext cx="693807" cy="693807"/>
          </a:xfrm>
          <a:prstGeom prst="rect">
            <a:avLst/>
          </a:prstGeom>
        </p:spPr>
      </p:pic>
      <p:pic>
        <p:nvPicPr>
          <p:cNvPr id="8" name="Объект 26" descr="Цель">
            <a:extLst>
              <a:ext uri="{FF2B5EF4-FFF2-40B4-BE49-F238E27FC236}">
                <a16:creationId xmlns:a16="http://schemas.microsoft.com/office/drawing/2014/main" id="{06A0FB8B-C0AA-4D7D-9B4D-30F83A838C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785" y="1863895"/>
            <a:ext cx="693807" cy="693807"/>
          </a:xfrm>
          <a:prstGeom prst="rect">
            <a:avLst/>
          </a:prstGeom>
        </p:spPr>
      </p:pic>
      <p:pic>
        <p:nvPicPr>
          <p:cNvPr id="9" name="Объект 7" descr="Циклическая блок-схема">
            <a:extLst>
              <a:ext uri="{FF2B5EF4-FFF2-40B4-BE49-F238E27FC236}">
                <a16:creationId xmlns:a16="http://schemas.microsoft.com/office/drawing/2014/main" id="{3ADFE688-3F82-4C0B-BE85-822F30C6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8809" y="1863895"/>
            <a:ext cx="693807" cy="693807"/>
          </a:xfrm>
          <a:prstGeom prst="rect">
            <a:avLst/>
          </a:prstGeom>
        </p:spPr>
      </p:pic>
      <p:pic>
        <p:nvPicPr>
          <p:cNvPr id="10" name="Объект 19" descr="Скрепка">
            <a:extLst>
              <a:ext uri="{FF2B5EF4-FFF2-40B4-BE49-F238E27FC236}">
                <a16:creationId xmlns:a16="http://schemas.microsoft.com/office/drawing/2014/main" id="{8945BB90-3E08-43A9-AA85-FC20F098AF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67854" y="1939112"/>
            <a:ext cx="579664" cy="579664"/>
          </a:xfrm>
          <a:prstGeom prst="rect">
            <a:avLst/>
          </a:prstGeom>
        </p:spPr>
      </p:pic>
      <p:sp>
        <p:nvSpPr>
          <p:cNvPr id="11" name="Объект 26">
            <a:extLst>
              <a:ext uri="{FF2B5EF4-FFF2-40B4-BE49-F238E27FC236}">
                <a16:creationId xmlns:a16="http://schemas.microsoft.com/office/drawing/2014/main" id="{C3B29DCD-D6F4-4FD9-9B12-1A1A806CFF4A}"/>
              </a:ext>
            </a:extLst>
          </p:cNvPr>
          <p:cNvSpPr txBox="1">
            <a:spLocks/>
          </p:cNvSpPr>
          <p:nvPr/>
        </p:nvSpPr>
        <p:spPr>
          <a:xfrm>
            <a:off x="7479512" y="1947214"/>
            <a:ext cx="1846739" cy="1139430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Стратегические проекты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5 слайдов </a:t>
            </a:r>
            <a:br>
              <a:rPr lang="ru-RU" sz="12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1 на проект</a:t>
            </a:r>
          </a:p>
        </p:txBody>
      </p:sp>
      <p:sp>
        <p:nvSpPr>
          <p:cNvPr id="12" name="Объект 26">
            <a:extLst>
              <a:ext uri="{FF2B5EF4-FFF2-40B4-BE49-F238E27FC236}">
                <a16:creationId xmlns:a16="http://schemas.microsoft.com/office/drawing/2014/main" id="{0F819539-B92D-494A-B29C-50ABE705F5EF}"/>
              </a:ext>
            </a:extLst>
          </p:cNvPr>
          <p:cNvSpPr txBox="1">
            <a:spLocks/>
          </p:cNvSpPr>
          <p:nvPr/>
        </p:nvSpPr>
        <p:spPr>
          <a:xfrm>
            <a:off x="9856576" y="1947214"/>
            <a:ext cx="2040244" cy="1139430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Вариативные слайды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ru-RU" sz="12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-3</a:t>
            </a:r>
            <a:r>
              <a:rPr lang="en-US" sz="12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слайда</a:t>
            </a:r>
          </a:p>
        </p:txBody>
      </p:sp>
      <p:sp>
        <p:nvSpPr>
          <p:cNvPr id="13" name="Объект 26">
            <a:extLst>
              <a:ext uri="{FF2B5EF4-FFF2-40B4-BE49-F238E27FC236}">
                <a16:creationId xmlns:a16="http://schemas.microsoft.com/office/drawing/2014/main" id="{95E1315C-09DB-4FE6-B3D9-8AF09B8BE6D2}"/>
              </a:ext>
            </a:extLst>
          </p:cNvPr>
          <p:cNvSpPr txBox="1">
            <a:spLocks/>
          </p:cNvSpPr>
          <p:nvPr/>
        </p:nvSpPr>
        <p:spPr>
          <a:xfrm>
            <a:off x="1142803" y="1947214"/>
            <a:ext cx="2114002" cy="1139430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Проблематизация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и целевая модель</a:t>
            </a:r>
          </a:p>
          <a:p>
            <a:r>
              <a:rPr lang="ru-RU" sz="12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слайда</a:t>
            </a:r>
          </a:p>
        </p:txBody>
      </p:sp>
      <p:sp>
        <p:nvSpPr>
          <p:cNvPr id="14" name="Объект 26">
            <a:extLst>
              <a:ext uri="{FF2B5EF4-FFF2-40B4-BE49-F238E27FC236}">
                <a16:creationId xmlns:a16="http://schemas.microsoft.com/office/drawing/2014/main" id="{916518AD-9677-4369-A491-4DFDC71B195C}"/>
              </a:ext>
            </a:extLst>
          </p:cNvPr>
          <p:cNvSpPr txBox="1">
            <a:spLocks/>
          </p:cNvSpPr>
          <p:nvPr/>
        </p:nvSpPr>
        <p:spPr>
          <a:xfrm>
            <a:off x="4333134" y="1947214"/>
            <a:ext cx="2272232" cy="1139430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Институциональная трансформация университета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1-2 слайда</a:t>
            </a: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386785" y="2995204"/>
            <a:ext cx="3077213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Проблемы/вызовы текущего этапа развития университета</a:t>
            </a:r>
          </a:p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Миссия и стратегическая цель</a:t>
            </a:r>
          </a:p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Целевая модель: образ университета в 2030 году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ключевые планируемые (измеримые) результаты реализации программы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 2030 году</a:t>
            </a:r>
          </a:p>
        </p:txBody>
      </p:sp>
      <p:sp>
        <p:nvSpPr>
          <p:cNvPr id="17" name="Заголовок 6"/>
          <p:cNvSpPr txBox="1">
            <a:spLocks/>
          </p:cNvSpPr>
          <p:nvPr/>
        </p:nvSpPr>
        <p:spPr>
          <a:xfrm>
            <a:off x="3586481" y="2995204"/>
            <a:ext cx="3070297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Институциональные изменения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университете, необходимые для успешной реализации программы развития: ключевые изменения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образовательной и научно-исследовательской и инновационной деятельности,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их влияние на достижение целевой модели к 2030 году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(в т.ч. влияние на консолидированный бюджет)</a:t>
            </a:r>
          </a:p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Заголовок 6"/>
          <p:cNvSpPr txBox="1">
            <a:spLocks/>
          </p:cNvSpPr>
          <p:nvPr/>
        </p:nvSpPr>
        <p:spPr>
          <a:xfrm>
            <a:off x="6924107" y="2995204"/>
            <a:ext cx="2640005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 стратегического проекта </a:t>
            </a:r>
          </a:p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 стратегического проекта</a:t>
            </a:r>
          </a:p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Влияние на трансформацию университета и достижение целевой модели</a:t>
            </a:r>
          </a:p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Партнеры и сетевое взаимодействие в рамках реализации проекта</a:t>
            </a:r>
          </a:p>
        </p:txBody>
      </p:sp>
      <p:sp>
        <p:nvSpPr>
          <p:cNvPr id="19" name="Заголовок 6"/>
          <p:cNvSpPr txBox="1">
            <a:spLocks/>
          </p:cNvSpPr>
          <p:nvPr/>
        </p:nvSpPr>
        <p:spPr>
          <a:xfrm>
            <a:off x="9471660" y="2995204"/>
            <a:ext cx="2724858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100" dirty="0">
                <a:solidFill>
                  <a:srgbClr val="504E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Размещается информация, которая не соответствует основным разделам, </a:t>
            </a:r>
            <a:br>
              <a:rPr lang="ru-RU" sz="1100" dirty="0">
                <a:solidFill>
                  <a:srgbClr val="504E53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100" dirty="0">
                <a:solidFill>
                  <a:srgbClr val="504E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 которую университет считает важным продемонстрировать</a:t>
            </a:r>
          </a:p>
          <a:p>
            <a:pPr marL="271463" indent="-177800">
              <a:lnSpc>
                <a:spcPts val="1600"/>
              </a:lnSpc>
              <a:spcAft>
                <a:spcPts val="6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4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3" name="Заголовок 6"/>
          <p:cNvSpPr txBox="1">
            <a:spLocks/>
          </p:cNvSpPr>
          <p:nvPr/>
        </p:nvSpPr>
        <p:spPr>
          <a:xfrm>
            <a:off x="386785" y="361297"/>
            <a:ext cx="5472111" cy="804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ТРЕБОВАНИЯ К ДОКЛАДУ </a:t>
            </a:r>
            <a:br>
              <a:rPr lang="ru-RU" alt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ПРЕЗЕНТАЦИИ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11148060" y="6407543"/>
            <a:ext cx="860224" cy="328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13" name="Объект 26">
            <a:extLst>
              <a:ext uri="{FF2B5EF4-FFF2-40B4-BE49-F238E27FC236}">
                <a16:creationId xmlns:a16="http://schemas.microsoft.com/office/drawing/2014/main" id="{95E1315C-09DB-4FE6-B3D9-8AF09B8BE6D2}"/>
              </a:ext>
            </a:extLst>
          </p:cNvPr>
          <p:cNvSpPr txBox="1">
            <a:spLocks/>
          </p:cNvSpPr>
          <p:nvPr/>
        </p:nvSpPr>
        <p:spPr>
          <a:xfrm>
            <a:off x="847044" y="3212575"/>
            <a:ext cx="2114002" cy="401109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Докладчик</a:t>
            </a: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820085" y="3645080"/>
            <a:ext cx="1450941" cy="335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EA0A2A"/>
              </a:buClr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Ректор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8" y="6090657"/>
            <a:ext cx="465504" cy="5145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6437C9-F219-4A08-B667-3558A96DE79D}"/>
              </a:ext>
            </a:extLst>
          </p:cNvPr>
          <p:cNvSpPr txBox="1"/>
          <p:nvPr/>
        </p:nvSpPr>
        <p:spPr>
          <a:xfrm>
            <a:off x="1322070" y="6145933"/>
            <a:ext cx="9963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* Университеты, ориентированные на получение специальной части гранта, предоставляют все материалы на русском и английском языках, остальные университеты – только на русском языке.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01838" y="2919894"/>
            <a:ext cx="9241060" cy="0"/>
          </a:xfrm>
          <a:prstGeom prst="line">
            <a:avLst/>
          </a:prstGeom>
          <a:ln w="12700">
            <a:solidFill>
              <a:srgbClr val="F10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788308" y="2701115"/>
            <a:ext cx="437558" cy="437558"/>
          </a:xfrm>
          <a:prstGeom prst="ellipse">
            <a:avLst/>
          </a:prstGeom>
          <a:solidFill>
            <a:srgbClr val="EA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30"/>
          <p:cNvSpPr txBox="1">
            <a:spLocks/>
          </p:cNvSpPr>
          <p:nvPr/>
        </p:nvSpPr>
        <p:spPr>
          <a:xfrm>
            <a:off x="3163345" y="3217819"/>
            <a:ext cx="2429896" cy="321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Язык</a:t>
            </a:r>
          </a:p>
        </p:txBody>
      </p:sp>
      <p:sp>
        <p:nvSpPr>
          <p:cNvPr id="25" name="Текст 31"/>
          <p:cNvSpPr txBox="1">
            <a:spLocks/>
          </p:cNvSpPr>
          <p:nvPr/>
        </p:nvSpPr>
        <p:spPr>
          <a:xfrm>
            <a:off x="5255313" y="3217819"/>
            <a:ext cx="1803535" cy="321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Объем</a:t>
            </a:r>
          </a:p>
        </p:txBody>
      </p:sp>
      <p:sp>
        <p:nvSpPr>
          <p:cNvPr id="26" name="Текст 32"/>
          <p:cNvSpPr txBox="1">
            <a:spLocks/>
          </p:cNvSpPr>
          <p:nvPr/>
        </p:nvSpPr>
        <p:spPr>
          <a:xfrm>
            <a:off x="7629941" y="3217819"/>
            <a:ext cx="1803535" cy="321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Формат</a:t>
            </a:r>
          </a:p>
        </p:txBody>
      </p:sp>
      <p:sp>
        <p:nvSpPr>
          <p:cNvPr id="27" name="Текст 33"/>
          <p:cNvSpPr txBox="1">
            <a:spLocks/>
          </p:cNvSpPr>
          <p:nvPr/>
        </p:nvSpPr>
        <p:spPr>
          <a:xfrm>
            <a:off x="10069760" y="3217819"/>
            <a:ext cx="1803535" cy="321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EA0A2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Время</a:t>
            </a:r>
          </a:p>
        </p:txBody>
      </p:sp>
      <p:sp>
        <p:nvSpPr>
          <p:cNvPr id="33" name="Заголовок 6"/>
          <p:cNvSpPr txBox="1">
            <a:spLocks/>
          </p:cNvSpPr>
          <p:nvPr/>
        </p:nvSpPr>
        <p:spPr>
          <a:xfrm>
            <a:off x="2935420" y="3645079"/>
            <a:ext cx="2013174" cy="9436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50" indent="-171450">
              <a:lnSpc>
                <a:spcPts val="1600"/>
              </a:lnSpc>
              <a:spcBef>
                <a:spcPts val="0"/>
              </a:spcBef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Русский</a:t>
            </a:r>
          </a:p>
          <a:p>
            <a:pPr marL="401850" indent="-171450">
              <a:lnSpc>
                <a:spcPts val="1600"/>
              </a:lnSpc>
              <a:spcBef>
                <a:spcPts val="0"/>
              </a:spcBef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Английский*</a:t>
            </a:r>
          </a:p>
          <a:p>
            <a:pPr marL="516150" indent="-285750">
              <a:lnSpc>
                <a:spcPts val="1600"/>
              </a:lnSpc>
              <a:spcBef>
                <a:spcPts val="0"/>
              </a:spcBef>
              <a:buClr>
                <a:srgbClr val="EA0A2A"/>
              </a:buClr>
              <a:buFont typeface="Verdana" panose="020B0604030504040204" pitchFamily="34" charset="0"/>
              <a:buChar char="●"/>
            </a:pPr>
            <a:endParaRPr lang="ru-RU" sz="1800" b="1" dirty="0">
              <a:solidFill>
                <a:srgbClr val="EA0A2A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5" name="Заголовок 6"/>
          <p:cNvSpPr txBox="1">
            <a:spLocks/>
          </p:cNvSpPr>
          <p:nvPr/>
        </p:nvSpPr>
        <p:spPr>
          <a:xfrm>
            <a:off x="5255313" y="3645079"/>
            <a:ext cx="2013174" cy="9436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1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слайдов,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исключая титульный слайд</a:t>
            </a:r>
          </a:p>
        </p:txBody>
      </p:sp>
      <p:sp>
        <p:nvSpPr>
          <p:cNvPr id="36" name="Заголовок 6"/>
          <p:cNvSpPr txBox="1">
            <a:spLocks/>
          </p:cNvSpPr>
          <p:nvPr/>
        </p:nvSpPr>
        <p:spPr>
          <a:xfrm>
            <a:off x="7686093" y="3645079"/>
            <a:ext cx="2013174" cy="9436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.PPT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.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PDF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Заголовок 6"/>
          <p:cNvSpPr txBox="1">
            <a:spLocks/>
          </p:cNvSpPr>
          <p:nvPr/>
        </p:nvSpPr>
        <p:spPr>
          <a:xfrm>
            <a:off x="10078773" y="3645079"/>
            <a:ext cx="2013174" cy="9436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более 10 минут</a:t>
            </a:r>
          </a:p>
        </p:txBody>
      </p:sp>
      <p:sp>
        <p:nvSpPr>
          <p:cNvPr id="38" name="Объект 26">
            <a:extLst>
              <a:ext uri="{FF2B5EF4-FFF2-40B4-BE49-F238E27FC236}">
                <a16:creationId xmlns:a16="http://schemas.microsoft.com/office/drawing/2014/main" id="{95E1315C-09DB-4FE6-B3D9-8AF09B8BE6D2}"/>
              </a:ext>
            </a:extLst>
          </p:cNvPr>
          <p:cNvSpPr txBox="1">
            <a:spLocks/>
          </p:cNvSpPr>
          <p:nvPr/>
        </p:nvSpPr>
        <p:spPr>
          <a:xfrm>
            <a:off x="860898" y="2776280"/>
            <a:ext cx="295816" cy="401109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1</a:t>
            </a:r>
          </a:p>
        </p:txBody>
      </p:sp>
      <p:sp>
        <p:nvSpPr>
          <p:cNvPr id="39" name="Овал 38"/>
          <p:cNvSpPr/>
          <p:nvPr/>
        </p:nvSpPr>
        <p:spPr>
          <a:xfrm>
            <a:off x="3136653" y="2701115"/>
            <a:ext cx="437558" cy="437558"/>
          </a:xfrm>
          <a:prstGeom prst="ellipse">
            <a:avLst/>
          </a:prstGeom>
          <a:solidFill>
            <a:srgbClr val="EA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бъект 26">
            <a:extLst>
              <a:ext uri="{FF2B5EF4-FFF2-40B4-BE49-F238E27FC236}">
                <a16:creationId xmlns:a16="http://schemas.microsoft.com/office/drawing/2014/main" id="{95E1315C-09DB-4FE6-B3D9-8AF09B8BE6D2}"/>
              </a:ext>
            </a:extLst>
          </p:cNvPr>
          <p:cNvSpPr txBox="1">
            <a:spLocks/>
          </p:cNvSpPr>
          <p:nvPr/>
        </p:nvSpPr>
        <p:spPr>
          <a:xfrm>
            <a:off x="3209243" y="2776280"/>
            <a:ext cx="295816" cy="401109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2</a:t>
            </a:r>
            <a:endParaRPr lang="ru-RU" sz="16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5228689" y="2701115"/>
            <a:ext cx="437558" cy="437558"/>
          </a:xfrm>
          <a:prstGeom prst="ellipse">
            <a:avLst/>
          </a:prstGeom>
          <a:solidFill>
            <a:srgbClr val="EA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26">
            <a:extLst>
              <a:ext uri="{FF2B5EF4-FFF2-40B4-BE49-F238E27FC236}">
                <a16:creationId xmlns:a16="http://schemas.microsoft.com/office/drawing/2014/main" id="{95E1315C-09DB-4FE6-B3D9-8AF09B8BE6D2}"/>
              </a:ext>
            </a:extLst>
          </p:cNvPr>
          <p:cNvSpPr txBox="1">
            <a:spLocks/>
          </p:cNvSpPr>
          <p:nvPr/>
        </p:nvSpPr>
        <p:spPr>
          <a:xfrm>
            <a:off x="5301279" y="2776280"/>
            <a:ext cx="295816" cy="401109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3</a:t>
            </a:r>
            <a:endParaRPr lang="ru-RU" sz="16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7611671" y="2701115"/>
            <a:ext cx="437558" cy="437558"/>
          </a:xfrm>
          <a:prstGeom prst="ellipse">
            <a:avLst/>
          </a:prstGeom>
          <a:solidFill>
            <a:srgbClr val="EA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бъект 26">
            <a:extLst>
              <a:ext uri="{FF2B5EF4-FFF2-40B4-BE49-F238E27FC236}">
                <a16:creationId xmlns:a16="http://schemas.microsoft.com/office/drawing/2014/main" id="{95E1315C-09DB-4FE6-B3D9-8AF09B8BE6D2}"/>
              </a:ext>
            </a:extLst>
          </p:cNvPr>
          <p:cNvSpPr txBox="1">
            <a:spLocks/>
          </p:cNvSpPr>
          <p:nvPr/>
        </p:nvSpPr>
        <p:spPr>
          <a:xfrm>
            <a:off x="7684261" y="2776280"/>
            <a:ext cx="295816" cy="401109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4</a:t>
            </a:r>
            <a:endParaRPr lang="ru-RU" sz="16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0001580" y="2701115"/>
            <a:ext cx="437558" cy="437558"/>
          </a:xfrm>
          <a:prstGeom prst="ellipse">
            <a:avLst/>
          </a:prstGeom>
          <a:solidFill>
            <a:srgbClr val="EA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бъект 26">
            <a:extLst>
              <a:ext uri="{FF2B5EF4-FFF2-40B4-BE49-F238E27FC236}">
                <a16:creationId xmlns:a16="http://schemas.microsoft.com/office/drawing/2014/main" id="{95E1315C-09DB-4FE6-B3D9-8AF09B8BE6D2}"/>
              </a:ext>
            </a:extLst>
          </p:cNvPr>
          <p:cNvSpPr txBox="1">
            <a:spLocks/>
          </p:cNvSpPr>
          <p:nvPr/>
        </p:nvSpPr>
        <p:spPr>
          <a:xfrm>
            <a:off x="10074170" y="2776280"/>
            <a:ext cx="295816" cy="401109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5</a:t>
            </a:r>
            <a:endParaRPr lang="ru-RU" sz="16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822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3" name="Заголовок 6"/>
          <p:cNvSpPr txBox="1">
            <a:spLocks/>
          </p:cNvSpPr>
          <p:nvPr/>
        </p:nvSpPr>
        <p:spPr>
          <a:xfrm>
            <a:off x="386785" y="361297"/>
            <a:ext cx="7025397" cy="804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РЕКОМЕНДАЦИИ ПО ОФОРМЛЕНИЮ ПРЕЗЕНТАЦИИ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Заголовок 6"/>
          <p:cNvSpPr txBox="1">
            <a:spLocks/>
          </p:cNvSpPr>
          <p:nvPr/>
        </p:nvSpPr>
        <p:spPr>
          <a:xfrm>
            <a:off x="11148060" y="6407543"/>
            <a:ext cx="860224" cy="328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1190349" y="2015639"/>
            <a:ext cx="2051615" cy="6305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Базовые принципы</a:t>
            </a: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386785" y="2749748"/>
            <a:ext cx="2979870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1600"/>
              </a:lnSpc>
              <a:spcAft>
                <a:spcPts val="12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Краткое и тезисное изложение</a:t>
            </a:r>
          </a:p>
          <a:p>
            <a:pPr marL="228600" indent="-228600">
              <a:lnSpc>
                <a:spcPts val="1600"/>
              </a:lnSpc>
              <a:spcAft>
                <a:spcPts val="12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Соблюдение единого стиля презентации</a:t>
            </a:r>
          </a:p>
          <a:p>
            <a:pPr marL="228600" indent="-228600">
              <a:lnSpc>
                <a:spcPts val="1600"/>
              </a:lnSpc>
              <a:spcAft>
                <a:spcPts val="12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Вспомогательная информация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должна преобладать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над основной</a:t>
            </a:r>
          </a:p>
          <a:p>
            <a:pPr marL="228600" indent="-228600">
              <a:lnSpc>
                <a:spcPts val="1600"/>
              </a:lnSpc>
              <a:spcAft>
                <a:spcPts val="12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Используйте анимацию,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только если она необходима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логике повествования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94" y="1790019"/>
            <a:ext cx="647645" cy="715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16" y="1970191"/>
            <a:ext cx="735296" cy="53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0" y="1844768"/>
            <a:ext cx="513733" cy="701210"/>
          </a:xfrm>
          <a:prstGeom prst="rect">
            <a:avLst/>
          </a:prstGeom>
        </p:spPr>
      </p:pic>
      <p:sp>
        <p:nvSpPr>
          <p:cNvPr id="10" name="Заголовок 6"/>
          <p:cNvSpPr txBox="1">
            <a:spLocks/>
          </p:cNvSpPr>
          <p:nvPr/>
        </p:nvSpPr>
        <p:spPr>
          <a:xfrm>
            <a:off x="4999580" y="2015638"/>
            <a:ext cx="2439542" cy="6305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Предоставление  данных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4196015" y="2749748"/>
            <a:ext cx="3132269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1600"/>
              </a:lnSpc>
              <a:spcAft>
                <a:spcPts val="12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 данные предоставляются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конец 2020 года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или дополнительно указывается период актуальности данных</a:t>
            </a:r>
          </a:p>
          <a:p>
            <a:pPr marL="228600" indent="-228600">
              <a:lnSpc>
                <a:spcPts val="1600"/>
              </a:lnSpc>
              <a:spcAft>
                <a:spcPts val="12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Размещайте на слайдах только данные, которые наилучшим образом иллюстрируют успехи университета или планируемые результаты.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Избегайте информационной перенасыщенности слайдов</a:t>
            </a:r>
          </a:p>
        </p:txBody>
      </p:sp>
      <p:sp>
        <p:nvSpPr>
          <p:cNvPr id="13" name="Заголовок 6"/>
          <p:cNvSpPr txBox="1">
            <a:spLocks/>
          </p:cNvSpPr>
          <p:nvPr/>
        </p:nvSpPr>
        <p:spPr>
          <a:xfrm>
            <a:off x="8874337" y="2015639"/>
            <a:ext cx="2390496" cy="6305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Дизайн </a:t>
            </a:r>
            <a:b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верстка </a:t>
            </a:r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8070773" y="2749748"/>
            <a:ext cx="3194060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ts val="1600"/>
              </a:lnSpc>
              <a:spcAft>
                <a:spcPts val="12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Выделяйте ключевые моменты размером, жирным начертанием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или цветом. Избегайте цветовой перенасыщенности</a:t>
            </a:r>
          </a:p>
          <a:p>
            <a:pPr marL="228600" indent="-228600">
              <a:lnSpc>
                <a:spcPts val="1600"/>
              </a:lnSpc>
              <a:spcAft>
                <a:spcPts val="12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Придерживайтесь выбранной темы презентации, цветовой схемы и форматирования макетов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всей презентации</a:t>
            </a:r>
          </a:p>
          <a:p>
            <a:pPr marL="228600" indent="-228600">
              <a:lnSpc>
                <a:spcPts val="1600"/>
              </a:lnSpc>
              <a:spcAft>
                <a:spcPts val="1200"/>
              </a:spcAft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Допускается использование корпоративных цветов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98221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" y="0"/>
            <a:ext cx="1217984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1" y="597246"/>
            <a:ext cx="4501905" cy="886970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623888" y="3235724"/>
            <a:ext cx="5472111" cy="1309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ЗАГОЛОВОК</a:t>
            </a:r>
          </a:p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ПРЕЗЕНТАЦИИ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9286305" y="549538"/>
            <a:ext cx="2644736" cy="12304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504E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Лого </a:t>
            </a:r>
            <a:br>
              <a:rPr lang="ru-RU" sz="2400" b="1" dirty="0">
                <a:solidFill>
                  <a:srgbClr val="504E53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rgbClr val="504E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университета</a:t>
            </a: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623888" y="5518676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ФИО</a:t>
            </a:r>
            <a:b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должность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23888" y="6188338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802880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386785" y="361297"/>
            <a:ext cx="5472111" cy="37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цвета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536173" y="6407543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№стр.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942832" y="361297"/>
            <a:ext cx="1" cy="52100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6"/>
          <p:cNvSpPr txBox="1">
            <a:spLocks/>
          </p:cNvSpPr>
          <p:nvPr/>
        </p:nvSpPr>
        <p:spPr>
          <a:xfrm>
            <a:off x="386785" y="1555350"/>
            <a:ext cx="5472111" cy="4027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цвета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4907" y="1958058"/>
            <a:ext cx="1710267" cy="1684867"/>
          </a:xfrm>
          <a:prstGeom prst="rect">
            <a:avLst/>
          </a:prstGeom>
          <a:solidFill>
            <a:srgbClr val="F50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364507" y="1958058"/>
            <a:ext cx="1710267" cy="1684867"/>
          </a:xfrm>
          <a:prstGeom prst="rect">
            <a:avLst/>
          </a:prstGeom>
          <a:solidFill>
            <a:srgbClr val="041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61041" y="1958058"/>
            <a:ext cx="1710267" cy="168486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84907" y="4548878"/>
            <a:ext cx="1710267" cy="1282139"/>
          </a:xfrm>
          <a:prstGeom prst="rect">
            <a:avLst/>
          </a:prstGeom>
          <a:solidFill>
            <a:srgbClr val="383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83B4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64507" y="4548878"/>
            <a:ext cx="1710267" cy="1282139"/>
          </a:xfrm>
          <a:prstGeom prst="rect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261041" y="4548878"/>
            <a:ext cx="1710267" cy="1282139"/>
          </a:xfrm>
          <a:prstGeom prst="rect">
            <a:avLst/>
          </a:prstGeom>
          <a:solidFill>
            <a:srgbClr val="E0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32174" y="4548878"/>
            <a:ext cx="1710267" cy="128213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головок 6"/>
          <p:cNvSpPr txBox="1">
            <a:spLocks/>
          </p:cNvSpPr>
          <p:nvPr/>
        </p:nvSpPr>
        <p:spPr>
          <a:xfrm>
            <a:off x="386785" y="4146150"/>
            <a:ext cx="5472111" cy="4027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Дополнительные цвета</a:t>
            </a:r>
          </a:p>
        </p:txBody>
      </p:sp>
      <p:sp>
        <p:nvSpPr>
          <p:cNvPr id="28" name="Заголовок 6"/>
          <p:cNvSpPr txBox="1">
            <a:spLocks/>
          </p:cNvSpPr>
          <p:nvPr/>
        </p:nvSpPr>
        <p:spPr>
          <a:xfrm>
            <a:off x="666185" y="2241149"/>
            <a:ext cx="1264215" cy="12047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Красный</a:t>
            </a:r>
          </a:p>
          <a:p>
            <a:pPr>
              <a:lnSpc>
                <a:spcPts val="1600"/>
              </a:lnSpc>
            </a:pP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R234 G0 B41</a:t>
            </a: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#EA0029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Заголовок 6"/>
          <p:cNvSpPr txBox="1">
            <a:spLocks/>
          </p:cNvSpPr>
          <p:nvPr/>
        </p:nvSpPr>
        <p:spPr>
          <a:xfrm>
            <a:off x="2579651" y="2241149"/>
            <a:ext cx="1264215" cy="12047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Синий</a:t>
            </a:r>
          </a:p>
          <a:p>
            <a:pPr>
              <a:lnSpc>
                <a:spcPts val="1600"/>
              </a:lnSpc>
            </a:pP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R0 G27 B113</a:t>
            </a: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#001B71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Заголовок 6"/>
          <p:cNvSpPr txBox="1">
            <a:spLocks/>
          </p:cNvSpPr>
          <p:nvPr/>
        </p:nvSpPr>
        <p:spPr>
          <a:xfrm>
            <a:off x="4484651" y="2241149"/>
            <a:ext cx="1374245" cy="12047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Белый</a:t>
            </a:r>
          </a:p>
          <a:p>
            <a:pPr>
              <a:lnSpc>
                <a:spcPts val="1600"/>
              </a:lnSpc>
            </a:pP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R255 G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255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255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#FFFFFF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Заголовок 6"/>
          <p:cNvSpPr txBox="1">
            <a:spLocks/>
          </p:cNvSpPr>
          <p:nvPr/>
        </p:nvSpPr>
        <p:spPr>
          <a:xfrm>
            <a:off x="666185" y="4738815"/>
            <a:ext cx="1264215" cy="12047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Dark grey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R56 G58 B63</a:t>
            </a: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#383A3F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Заголовок 6"/>
          <p:cNvSpPr txBox="1">
            <a:spLocks/>
          </p:cNvSpPr>
          <p:nvPr/>
        </p:nvSpPr>
        <p:spPr>
          <a:xfrm>
            <a:off x="2523091" y="4738815"/>
            <a:ext cx="1458949" cy="12047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Grey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R162 G162 B162</a:t>
            </a: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#A2A2A2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Заголовок 6"/>
          <p:cNvSpPr txBox="1">
            <a:spLocks/>
          </p:cNvSpPr>
          <p:nvPr/>
        </p:nvSpPr>
        <p:spPr>
          <a:xfrm>
            <a:off x="4437300" y="4738815"/>
            <a:ext cx="1425082" cy="12047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Mid grey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R255 G228 B232</a:t>
            </a: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#E1E4E8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Заголовок 6"/>
          <p:cNvSpPr txBox="1">
            <a:spLocks/>
          </p:cNvSpPr>
          <p:nvPr/>
        </p:nvSpPr>
        <p:spPr>
          <a:xfrm>
            <a:off x="6317642" y="4738815"/>
            <a:ext cx="1387025" cy="12047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Light grey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R244 G244 B246</a:t>
            </a:r>
          </a:p>
          <a:p>
            <a:pPr>
              <a:lnSpc>
                <a:spcPts val="16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#F4F4F6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1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386785" y="361297"/>
            <a:ext cx="5472111" cy="3753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Основной шрифт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536173" y="6407543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№стр.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942832" y="361297"/>
            <a:ext cx="1" cy="52100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47" y="1442566"/>
            <a:ext cx="9395897" cy="44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3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386785" y="361297"/>
            <a:ext cx="5472111" cy="1309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оформления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слайда с текстом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7151436" y="361297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Лого 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университета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536173" y="6407543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№стр.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942832" y="361297"/>
            <a:ext cx="1" cy="52100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6"/>
          <p:cNvSpPr txBox="1">
            <a:spLocks/>
          </p:cNvSpPr>
          <p:nvPr/>
        </p:nvSpPr>
        <p:spPr>
          <a:xfrm>
            <a:off x="386785" y="2015639"/>
            <a:ext cx="5472111" cy="4027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Заголовок</a:t>
            </a: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386785" y="2611203"/>
            <a:ext cx="5564435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оформления текстового блока:</a:t>
            </a:r>
          </a:p>
          <a:p>
            <a:pPr>
              <a:lnSpc>
                <a:spcPts val="1600"/>
              </a:lnSpc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-228600">
              <a:lnSpc>
                <a:spcPts val="1600"/>
              </a:lnSpc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университетов, реализующих прорывные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научные исследования, создающих наукоемкую продукцию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технологии, для социально-экономического развития территорий, укрепления кадрового и научно-технологического потенциала организаций реального сектора экономики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социальной сферы;</a:t>
            </a:r>
          </a:p>
          <a:p>
            <a:pPr marL="171450" indent="-171450">
              <a:lnSpc>
                <a:spcPts val="1600"/>
              </a:lnSpc>
              <a:buClr>
                <a:srgbClr val="EA0A2A"/>
              </a:buClr>
              <a:buFont typeface="Verdana" panose="020B0604030504040204" pitchFamily="34" charset="0"/>
              <a:buChar char="●"/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lnSpc>
                <a:spcPts val="1600"/>
              </a:lnSpc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механизмов интеграции университетов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научных организаций и их кооперации с организациями реального сектора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val="1567493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 r="19235" b="8642"/>
          <a:stretch/>
        </p:blipFill>
        <p:spPr>
          <a:xfrm>
            <a:off x="4514635" y="1165860"/>
            <a:ext cx="7684986" cy="56921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70" y="361297"/>
            <a:ext cx="2644394" cy="521001"/>
          </a:xfrm>
          <a:prstGeom prst="rect">
            <a:avLst/>
          </a:prstGeom>
        </p:spPr>
      </p:pic>
      <p:sp>
        <p:nvSpPr>
          <p:cNvPr id="4" name="Заголовок 6"/>
          <p:cNvSpPr txBox="1">
            <a:spLocks/>
          </p:cNvSpPr>
          <p:nvPr/>
        </p:nvSpPr>
        <p:spPr>
          <a:xfrm>
            <a:off x="386785" y="361297"/>
            <a:ext cx="5472111" cy="1309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оформления 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слайда с текстом и фото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7151436" y="361297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Лого 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университета</a:t>
            </a: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6536173" y="6407543"/>
            <a:ext cx="5472111" cy="566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№стр.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942832" y="361297"/>
            <a:ext cx="1" cy="521001"/>
          </a:xfrm>
          <a:prstGeom prst="line">
            <a:avLst/>
          </a:prstGeom>
          <a:ln w="12700">
            <a:solidFill>
              <a:srgbClr val="504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6"/>
          <p:cNvSpPr txBox="1">
            <a:spLocks/>
          </p:cNvSpPr>
          <p:nvPr/>
        </p:nvSpPr>
        <p:spPr>
          <a:xfrm>
            <a:off x="386785" y="2015639"/>
            <a:ext cx="5472111" cy="4027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Заголовок</a:t>
            </a: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386785" y="2611203"/>
            <a:ext cx="5564435" cy="2899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Пример оформления текстового блока:</a:t>
            </a:r>
          </a:p>
          <a:p>
            <a:pPr>
              <a:lnSpc>
                <a:spcPts val="1600"/>
              </a:lnSpc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-228600">
              <a:lnSpc>
                <a:spcPts val="1600"/>
              </a:lnSpc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университетов, реализующих прорывные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научные исследования, создающих наукоемкую продукцию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технологии, для социально-экономического развития территорий, укрепления кадрового и научно-технологического потенциала организаций реального сектора экономики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социальной сферы;</a:t>
            </a:r>
          </a:p>
          <a:p>
            <a:pPr marL="171450" indent="-171450">
              <a:lnSpc>
                <a:spcPts val="1600"/>
              </a:lnSpc>
              <a:buClr>
                <a:srgbClr val="EA0A2A"/>
              </a:buClr>
              <a:buFont typeface="Verdana" panose="020B0604030504040204" pitchFamily="34" charset="0"/>
              <a:buChar char="●"/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lnSpc>
                <a:spcPts val="1600"/>
              </a:lnSpc>
              <a:buClr>
                <a:srgbClr val="EA0A2A"/>
              </a:buClr>
              <a:buFont typeface="Verdana" panose="020B0604030504040204" pitchFamily="34" charset="0"/>
              <a:buChar char="●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механизмов интеграции университетов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научных организаций и их кооперации с организациями реального сектора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val="17042071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753</Words>
  <Application>Microsoft Office PowerPoint</Application>
  <PresentationFormat>Широкоэкранный</PresentationFormat>
  <Paragraphs>185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 Light</vt:lpstr>
      <vt:lpstr>Calibri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Liubin</cp:lastModifiedBy>
  <cp:revision>23</cp:revision>
  <cp:lastPrinted>2021-07-16T08:02:37Z</cp:lastPrinted>
  <dcterms:created xsi:type="dcterms:W3CDTF">2021-07-15T12:03:34Z</dcterms:created>
  <dcterms:modified xsi:type="dcterms:W3CDTF">2021-07-29T08:10:33Z</dcterms:modified>
</cp:coreProperties>
</file>