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9" r:id="rId3"/>
    <p:sldId id="280" r:id="rId4"/>
    <p:sldId id="277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96B"/>
    <a:srgbClr val="9D9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66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6804" y="399288"/>
            <a:ext cx="10958390" cy="467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6804" y="1601723"/>
            <a:ext cx="3899535" cy="4329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2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2473" y="2198115"/>
            <a:ext cx="10887052" cy="1193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3888" y="1980460"/>
            <a:ext cx="11022965" cy="3978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8975" y="6153403"/>
            <a:ext cx="261620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4.png"/><Relationship Id="rId39" Type="http://schemas.openxmlformats.org/officeDocument/2006/relationships/image" Target="../media/image56.png"/><Relationship Id="rId21" Type="http://schemas.openxmlformats.org/officeDocument/2006/relationships/image" Target="../media/image40.pn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47" Type="http://schemas.openxmlformats.org/officeDocument/2006/relationships/image" Target="../media/image64.png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6" Type="http://schemas.openxmlformats.org/officeDocument/2006/relationships/image" Target="../media/image35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45" Type="http://schemas.openxmlformats.org/officeDocument/2006/relationships/image" Target="../media/image62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6.png"/><Relationship Id="rId36" Type="http://schemas.openxmlformats.org/officeDocument/2006/relationships/image" Target="../media/image53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48.png"/><Relationship Id="rId44" Type="http://schemas.openxmlformats.org/officeDocument/2006/relationships/image" Target="../media/image61.png"/><Relationship Id="rId4" Type="http://schemas.openxmlformats.org/officeDocument/2006/relationships/image" Target="../media/image7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5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43" Type="http://schemas.openxmlformats.org/officeDocument/2006/relationships/image" Target="../media/image60.png"/><Relationship Id="rId48" Type="http://schemas.openxmlformats.org/officeDocument/2006/relationships/image" Target="../media/image3.png"/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5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46" Type="http://schemas.openxmlformats.org/officeDocument/2006/relationships/image" Target="../media/image63.png"/><Relationship Id="rId20" Type="http://schemas.openxmlformats.org/officeDocument/2006/relationships/image" Target="../media/image39.png"/><Relationship Id="rId41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7120" y="1389393"/>
            <a:ext cx="5114879" cy="54686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2472" y="2240787"/>
            <a:ext cx="8567728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595"/>
              </a:lnSpc>
              <a:spcBef>
                <a:spcPts val="100"/>
              </a:spcBef>
            </a:pPr>
            <a:r>
              <a:rPr sz="3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доклада</a:t>
            </a:r>
          </a:p>
          <a:p>
            <a:pPr marL="12700" marR="5080">
              <a:lnSpc>
                <a:spcPts val="4300"/>
              </a:lnSpc>
              <a:spcBef>
                <a:spcPts val="355"/>
              </a:spcBef>
            </a:pPr>
            <a:r>
              <a:rPr sz="3800" dirty="0"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3800" dirty="0">
                <a:latin typeface="Verdana" panose="020B0604030504040204" pitchFamily="34" charset="0"/>
                <a:ea typeface="Verdana" panose="020B0604030504040204" pitchFamily="34" charset="0"/>
              </a:rPr>
              <a:t>рекомендации по подготовке </a:t>
            </a:r>
            <a:r>
              <a:rPr sz="3800" dirty="0" err="1">
                <a:latin typeface="Verdana" panose="020B0604030504040204" pitchFamily="34" charset="0"/>
                <a:ea typeface="Verdana" panose="020B0604030504040204" pitchFamily="34" charset="0"/>
              </a:rPr>
              <a:t>презентации</a:t>
            </a:r>
            <a:r>
              <a:rPr lang="en-US" sz="3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800" dirty="0" err="1"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  <a:endParaRPr sz="3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6039" y="5888227"/>
            <a:ext cx="5911081" cy="406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700"/>
              </a:lnSpc>
              <a:spcBef>
                <a:spcPts val="100"/>
              </a:spcBef>
            </a:pPr>
            <a:r>
              <a:rPr sz="1200" dirty="0">
                <a:solidFill>
                  <a:srgbClr val="898B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Университет может применить свой корпоративный </a:t>
            </a:r>
            <a:r>
              <a:rPr sz="1200" dirty="0" err="1">
                <a:solidFill>
                  <a:srgbClr val="898B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стиль</a:t>
            </a:r>
            <a:r>
              <a:rPr sz="1200" dirty="0">
                <a:solidFill>
                  <a:srgbClr val="898B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1200" dirty="0" err="1">
                <a:solidFill>
                  <a:srgbClr val="898B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презентации</a:t>
            </a:r>
            <a:br>
              <a:rPr lang="en-US" sz="1200" dirty="0">
                <a:solidFill>
                  <a:srgbClr val="898B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</a:br>
            <a:r>
              <a:rPr sz="1200" dirty="0">
                <a:solidFill>
                  <a:srgbClr val="898B9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 обязательным использованием логотипа программы «Приоритет 2030»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812" y="5902325"/>
            <a:ext cx="406400" cy="406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CE115A-F630-4020-9A7A-8C3ED4CC9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3352800" cy="8831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448859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Verdana" panose="020B0604030504040204" pitchFamily="34" charset="0"/>
                <a:ea typeface="Verdana" panose="020B0604030504040204" pitchFamily="34" charset="0"/>
              </a:rPr>
              <a:t>Ос</a:t>
            </a:r>
            <a:r>
              <a:rPr sz="3000" spc="-20" dirty="0"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sz="3000" spc="-8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sz="3000" spc="-85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sz="3000" spc="-135" dirty="0"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sz="3000" spc="-9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sz="3000" spc="-100" dirty="0">
                <a:latin typeface="Verdana" panose="020B0604030504040204" pitchFamily="34" charset="0"/>
                <a:ea typeface="Verdana" panose="020B0604030504040204" pitchFamily="34" charset="0"/>
              </a:rPr>
              <a:t>й</a:t>
            </a:r>
            <a:r>
              <a:rPr sz="3000" spc="-204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000" spc="-310" dirty="0">
                <a:latin typeface="Verdana" panose="020B0604030504040204" pitchFamily="34" charset="0"/>
                <a:ea typeface="Verdana" panose="020B0604030504040204" pitchFamily="34" charset="0"/>
              </a:rPr>
              <a:t>ш</a:t>
            </a:r>
            <a:r>
              <a:rPr sz="3000" spc="-55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sz="3000" spc="-140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sz="3000" spc="-440" dirty="0">
                <a:latin typeface="Verdana" panose="020B0604030504040204" pitchFamily="34" charset="0"/>
                <a:ea typeface="Verdana" panose="020B0604030504040204" pitchFamily="34" charset="0"/>
              </a:rPr>
              <a:t>ф</a:t>
            </a:r>
            <a:r>
              <a:rPr sz="3000" spc="-35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endParaRPr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375" y="1393638"/>
            <a:ext cx="8986046" cy="38761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6804" y="5951220"/>
            <a:ext cx="1347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10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С</a:t>
            </a:r>
            <a:r>
              <a:rPr sz="1400" u="sng" spc="8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к</a:t>
            </a:r>
            <a:r>
              <a:rPr sz="1400" u="sng" spc="5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а</a:t>
            </a:r>
            <a:r>
              <a:rPr sz="1400" u="sng" spc="1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ч</a:t>
            </a:r>
            <a:r>
              <a:rPr sz="1400" u="sng" spc="3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а</a:t>
            </a:r>
            <a:r>
              <a:rPr sz="1400" u="sng" spc="3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ть</a:t>
            </a:r>
            <a:r>
              <a:rPr sz="1400" u="sng" spc="-8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 </a:t>
            </a:r>
            <a:r>
              <a:rPr sz="1400" u="sng" spc="4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ш</a:t>
            </a:r>
            <a:r>
              <a:rPr sz="1400" u="sng" spc="8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р</a:t>
            </a:r>
            <a:r>
              <a:rPr sz="1400" u="sng" spc="6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и</a:t>
            </a:r>
            <a:r>
              <a:rPr sz="1400" u="sng" spc="-4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ф</a:t>
            </a:r>
            <a:r>
              <a:rPr sz="1400" u="sng" spc="3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т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29461" y="6153403"/>
            <a:ext cx="226089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1200" spc="75" dirty="0">
                <a:solidFill>
                  <a:srgbClr val="7F7F7F"/>
                </a:solidFill>
                <a:latin typeface="Tahoma"/>
                <a:cs typeface="Tahoma"/>
              </a:rPr>
              <a:t>10</a:t>
            </a:fld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951779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Verdana" panose="020B0604030504040204" pitchFamily="34" charset="0"/>
                <a:ea typeface="Verdana" panose="020B0604030504040204" pitchFamily="34" charset="0"/>
              </a:rPr>
              <a:t>Дополнительный допустимый шрифт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56449" y="6150355"/>
            <a:ext cx="1991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70" dirty="0">
                <a:solidFill>
                  <a:srgbClr val="7F7F7F"/>
                </a:solidFill>
                <a:latin typeface="Tahoma"/>
                <a:cs typeface="Tahoma"/>
              </a:rPr>
              <a:t>11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375" y="2404996"/>
            <a:ext cx="7755077" cy="170054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6804" y="5777484"/>
            <a:ext cx="5834380" cy="619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89300"/>
              </a:lnSpc>
              <a:spcBef>
                <a:spcPts val="280"/>
              </a:spcBef>
              <a:tabLst>
                <a:tab pos="4384040" algn="l"/>
              </a:tabLst>
            </a:pP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Шри</a:t>
            </a:r>
            <a:r>
              <a:rPr sz="1400" spc="-45" dirty="0">
                <a:solidFill>
                  <a:srgbClr val="898B91"/>
                </a:solidFill>
                <a:latin typeface="Tahoma"/>
                <a:cs typeface="Tahoma"/>
              </a:rPr>
              <a:t>ф</a:t>
            </a:r>
            <a:r>
              <a:rPr sz="1400" spc="30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898B91"/>
                </a:solidFill>
                <a:latin typeface="Tahoma"/>
                <a:cs typeface="Tahoma"/>
              </a:rPr>
              <a:t>V</a:t>
            </a:r>
            <a:r>
              <a:rPr sz="1400" spc="80" dirty="0">
                <a:solidFill>
                  <a:srgbClr val="898B91"/>
                </a:solidFill>
                <a:latin typeface="Tahoma"/>
                <a:cs typeface="Tahoma"/>
              </a:rPr>
              <a:t>e</a:t>
            </a:r>
            <a:r>
              <a:rPr sz="1400" spc="25" dirty="0">
                <a:solidFill>
                  <a:srgbClr val="898B91"/>
                </a:solidFill>
                <a:latin typeface="Tahoma"/>
                <a:cs typeface="Tahoma"/>
              </a:rPr>
              <a:t>r</a:t>
            </a:r>
            <a:r>
              <a:rPr sz="1400" spc="85" dirty="0">
                <a:solidFill>
                  <a:srgbClr val="898B91"/>
                </a:solidFill>
                <a:latin typeface="Tahoma"/>
                <a:cs typeface="Tahoma"/>
              </a:rPr>
              <a:t>d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a</a:t>
            </a:r>
            <a:r>
              <a:rPr sz="1400" spc="80" dirty="0">
                <a:solidFill>
                  <a:srgbClr val="898B91"/>
                </a:solidFill>
                <a:latin typeface="Tahoma"/>
                <a:cs typeface="Tahoma"/>
              </a:rPr>
              <a:t>n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a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я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в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я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15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я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110" dirty="0" err="1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и</a:t>
            </a:r>
            <a:r>
              <a:rPr sz="1400" spc="110" dirty="0" err="1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15" dirty="0" err="1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75" dirty="0" err="1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110" dirty="0" err="1">
                <a:solidFill>
                  <a:srgbClr val="898B91"/>
                </a:solidFill>
                <a:latin typeface="Tahoma"/>
                <a:cs typeface="Tahoma"/>
              </a:rPr>
              <a:t>м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70" dirty="0" err="1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65" dirty="0" err="1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35" dirty="0" err="1">
                <a:solidFill>
                  <a:srgbClr val="898B91"/>
                </a:solidFill>
                <a:latin typeface="Tahoma"/>
                <a:cs typeface="Tahoma"/>
              </a:rPr>
              <a:t>г</a:t>
            </a:r>
            <a:r>
              <a:rPr sz="1400" spc="50" dirty="0" err="1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sz="1400" spc="85" dirty="0" err="1">
                <a:solidFill>
                  <a:srgbClr val="898B91"/>
                </a:solidFill>
                <a:latin typeface="Tahoma"/>
                <a:cs typeface="Tahoma"/>
              </a:rPr>
              <a:t>р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ни</a:t>
            </a:r>
            <a:r>
              <a:rPr sz="1400" spc="55" dirty="0" err="1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85" dirty="0" err="1">
                <a:solidFill>
                  <a:srgbClr val="898B91"/>
                </a:solidFill>
                <a:latin typeface="Tahoma"/>
                <a:cs typeface="Tahoma"/>
              </a:rPr>
              <a:t>ур</a:t>
            </a:r>
            <a:r>
              <a:rPr sz="1400" spc="70" dirty="0" err="1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65" dirty="0" err="1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lang="ru-RU" sz="1400" spc="65" dirty="0">
                <a:solidFill>
                  <a:srgbClr val="898B91"/>
                </a:solidFill>
                <a:latin typeface="Tahoma"/>
                <a:cs typeface="Tahoma"/>
              </a:rPr>
              <a:t>,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п</a:t>
            </a:r>
            <a:r>
              <a:rPr sz="1400" spc="85" dirty="0">
                <a:solidFill>
                  <a:srgbClr val="898B91"/>
                </a:solidFill>
                <a:latin typeface="Tahoma"/>
                <a:cs typeface="Tahoma"/>
              </a:rPr>
              <a:t>р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и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м</a:t>
            </a:r>
            <a:r>
              <a:rPr sz="1400" spc="75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я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15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40" dirty="0">
                <a:solidFill>
                  <a:srgbClr val="898B91"/>
                </a:solidFill>
                <a:latin typeface="Tahoma"/>
                <a:cs typeface="Tahoma"/>
              </a:rPr>
              <a:t>я  </a:t>
            </a:r>
            <a:r>
              <a:rPr sz="1400" spc="65" dirty="0">
                <a:solidFill>
                  <a:srgbClr val="898B91"/>
                </a:solidFill>
                <a:latin typeface="Tahoma"/>
                <a:cs typeface="Tahoma"/>
              </a:rPr>
              <a:t>для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оформления</a:t>
            </a:r>
            <a:r>
              <a:rPr sz="1400" spc="-8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70" dirty="0" err="1">
                <a:solidFill>
                  <a:srgbClr val="898B91"/>
                </a:solidFill>
                <a:latin typeface="Tahoma"/>
                <a:cs typeface="Tahoma"/>
              </a:rPr>
              <a:t>документов</a:t>
            </a:r>
            <a:r>
              <a:rPr lang="ru-RU" sz="1400" spc="26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898B91"/>
                </a:solidFill>
                <a:latin typeface="Tahoma"/>
                <a:cs typeface="Tahoma"/>
              </a:rPr>
              <a:t>и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в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случаях,</a:t>
            </a:r>
            <a:r>
              <a:rPr sz="1400" spc="-8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когда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нет</a:t>
            </a:r>
            <a:r>
              <a:rPr sz="1400" spc="-8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898B91"/>
                </a:solidFill>
                <a:latin typeface="Tahoma"/>
                <a:cs typeface="Tahoma"/>
              </a:rPr>
              <a:t>возможности </a:t>
            </a:r>
            <a:r>
              <a:rPr sz="1400" spc="-42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использовать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898B91"/>
                </a:solidFill>
                <a:latin typeface="Tahoma"/>
                <a:cs typeface="Tahoma"/>
              </a:rPr>
              <a:t>основной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898B91"/>
                </a:solidFill>
                <a:latin typeface="Tahoma"/>
                <a:cs typeface="Tahoma"/>
              </a:rPr>
              <a:t>шрифт.</a:t>
            </a: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473" y="5755132"/>
            <a:ext cx="79032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solidFill>
                  <a:srgbClr val="F2F2F2"/>
                </a:solidFill>
              </a:rPr>
              <a:t>Пр</a:t>
            </a:r>
            <a:r>
              <a:rPr spc="-175" dirty="0">
                <a:solidFill>
                  <a:srgbClr val="F2F2F2"/>
                </a:solidFill>
              </a:rPr>
              <a:t>и</a:t>
            </a:r>
            <a:r>
              <a:rPr spc="-160" dirty="0">
                <a:solidFill>
                  <a:srgbClr val="F2F2F2"/>
                </a:solidFill>
              </a:rPr>
              <a:t>м</a:t>
            </a:r>
            <a:r>
              <a:rPr spc="-50" dirty="0">
                <a:solidFill>
                  <a:srgbClr val="F2F2F2"/>
                </a:solidFill>
              </a:rPr>
              <a:t>е</a:t>
            </a:r>
            <a:r>
              <a:rPr spc="-60" dirty="0">
                <a:solidFill>
                  <a:srgbClr val="F2F2F2"/>
                </a:solidFill>
              </a:rPr>
              <a:t>р</a:t>
            </a:r>
            <a:r>
              <a:rPr spc="-425" dirty="0">
                <a:solidFill>
                  <a:srgbClr val="F2F2F2"/>
                </a:solidFill>
              </a:rPr>
              <a:t>ы</a:t>
            </a:r>
            <a:r>
              <a:rPr spc="-245" dirty="0">
                <a:solidFill>
                  <a:srgbClr val="F2F2F2"/>
                </a:solidFill>
              </a:rPr>
              <a:t> </a:t>
            </a:r>
            <a:r>
              <a:rPr spc="-240" dirty="0">
                <a:solidFill>
                  <a:srgbClr val="F2F2F2"/>
                </a:solidFill>
              </a:rPr>
              <a:t>о</a:t>
            </a:r>
            <a:r>
              <a:rPr spc="-350" dirty="0">
                <a:solidFill>
                  <a:srgbClr val="F2F2F2"/>
                </a:solidFill>
              </a:rPr>
              <a:t>ф</a:t>
            </a:r>
            <a:r>
              <a:rPr spc="-65" dirty="0">
                <a:solidFill>
                  <a:srgbClr val="F2F2F2"/>
                </a:solidFill>
              </a:rPr>
              <a:t>ор</a:t>
            </a:r>
            <a:r>
              <a:rPr spc="-160" dirty="0">
                <a:solidFill>
                  <a:srgbClr val="F2F2F2"/>
                </a:solidFill>
              </a:rPr>
              <a:t>м</a:t>
            </a:r>
            <a:r>
              <a:rPr spc="-245" dirty="0">
                <a:solidFill>
                  <a:srgbClr val="F2F2F2"/>
                </a:solidFill>
              </a:rPr>
              <a:t>л</a:t>
            </a:r>
            <a:r>
              <a:rPr spc="-50" dirty="0">
                <a:solidFill>
                  <a:srgbClr val="F2F2F2"/>
                </a:solidFill>
              </a:rPr>
              <a:t>е</a:t>
            </a:r>
            <a:r>
              <a:rPr spc="-165" dirty="0">
                <a:solidFill>
                  <a:srgbClr val="F2F2F2"/>
                </a:solidFill>
              </a:rPr>
              <a:t>н</a:t>
            </a:r>
            <a:r>
              <a:rPr spc="-175" dirty="0">
                <a:solidFill>
                  <a:srgbClr val="F2F2F2"/>
                </a:solidFill>
              </a:rPr>
              <a:t>и</a:t>
            </a:r>
            <a:r>
              <a:rPr spc="-120" dirty="0">
                <a:solidFill>
                  <a:srgbClr val="F2F2F2"/>
                </a:solidFill>
              </a:rPr>
              <a:t>я</a:t>
            </a:r>
            <a:r>
              <a:rPr spc="-245" dirty="0">
                <a:solidFill>
                  <a:srgbClr val="F2F2F2"/>
                </a:solidFill>
              </a:rPr>
              <a:t> </a:t>
            </a:r>
            <a:r>
              <a:rPr spc="150" dirty="0">
                <a:solidFill>
                  <a:srgbClr val="F2F2F2"/>
                </a:solidFill>
              </a:rPr>
              <a:t>с</a:t>
            </a:r>
            <a:r>
              <a:rPr spc="-250" dirty="0">
                <a:solidFill>
                  <a:srgbClr val="F2F2F2"/>
                </a:solidFill>
              </a:rPr>
              <a:t>л</a:t>
            </a:r>
            <a:r>
              <a:rPr spc="-130" dirty="0">
                <a:solidFill>
                  <a:srgbClr val="F2F2F2"/>
                </a:solidFill>
              </a:rPr>
              <a:t>а</a:t>
            </a:r>
            <a:r>
              <a:rPr spc="-145" dirty="0">
                <a:solidFill>
                  <a:srgbClr val="F2F2F2"/>
                </a:solidFill>
              </a:rPr>
              <a:t>й</a:t>
            </a:r>
            <a:r>
              <a:rPr spc="-100" dirty="0">
                <a:solidFill>
                  <a:srgbClr val="F2F2F2"/>
                </a:solidFill>
              </a:rPr>
              <a:t>дов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472" y="2198115"/>
            <a:ext cx="6891327" cy="120353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4390"/>
              </a:lnSpc>
              <a:spcBef>
                <a:spcPts val="585"/>
              </a:spcBef>
            </a:pPr>
            <a:r>
              <a:rPr spc="80" dirty="0">
                <a:latin typeface="Verdana" panose="020B0604030504040204" pitchFamily="34" charset="0"/>
                <a:ea typeface="Verdana" panose="020B0604030504040204" pitchFamily="34" charset="0"/>
              </a:rPr>
              <a:t>З</a:t>
            </a:r>
            <a:r>
              <a:rPr spc="-114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spc="-145" dirty="0"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spc="-11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spc="-250" dirty="0"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spc="-100" dirty="0">
                <a:latin typeface="Verdana" panose="020B0604030504040204" pitchFamily="34" charset="0"/>
                <a:ea typeface="Verdana" panose="020B0604030504040204" pitchFamily="34" charset="0"/>
              </a:rPr>
              <a:t>овок</a:t>
            </a:r>
            <a:r>
              <a:rPr spc="-25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pc="-125" dirty="0">
                <a:latin typeface="Verdana" panose="020B0604030504040204" pitchFamily="34" charset="0"/>
                <a:ea typeface="Verdana" panose="020B0604030504040204" pitchFamily="34" charset="0"/>
              </a:rPr>
              <a:t>пр</a:t>
            </a:r>
            <a:r>
              <a:rPr spc="-5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spc="75" dirty="0">
                <a:latin typeface="Verdana" panose="020B0604030504040204" pitchFamily="34" charset="0"/>
                <a:ea typeface="Verdana" panose="020B0604030504040204" pitchFamily="34" charset="0"/>
              </a:rPr>
              <a:t>з</a:t>
            </a:r>
            <a:r>
              <a:rPr spc="-5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spc="-165" dirty="0"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spc="-130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spc="-95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spc="-100" dirty="0">
                <a:latin typeface="Verdana" panose="020B0604030504040204" pitchFamily="34" charset="0"/>
                <a:ea typeface="Verdana" panose="020B0604030504040204" pitchFamily="34" charset="0"/>
              </a:rPr>
              <a:t>ц</a:t>
            </a:r>
            <a:r>
              <a:rPr spc="-175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spc="-110" dirty="0">
                <a:latin typeface="Verdana" panose="020B0604030504040204" pitchFamily="34" charset="0"/>
                <a:ea typeface="Verdana" panose="020B0604030504040204" pitchFamily="34" charset="0"/>
              </a:rPr>
              <a:t>и  </a:t>
            </a:r>
            <a:r>
              <a:rPr spc="150" dirty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spc="-24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pc="-165" dirty="0"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spc="-15" dirty="0">
                <a:latin typeface="Verdana" panose="020B0604030504040204" pitchFamily="34" charset="0"/>
                <a:ea typeface="Verdana" panose="020B0604030504040204" pitchFamily="34" charset="0"/>
              </a:rPr>
              <a:t>з</a:t>
            </a:r>
            <a:r>
              <a:rPr spc="-125" dirty="0">
                <a:latin typeface="Verdana" panose="020B0604030504040204" pitchFamily="34" charset="0"/>
                <a:ea typeface="Verdana" panose="020B0604030504040204" pitchFamily="34" charset="0"/>
              </a:rPr>
              <a:t>ва</a:t>
            </a:r>
            <a:r>
              <a:rPr spc="-140" dirty="0"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spc="-175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spc="-5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spc="-150" dirty="0">
                <a:latin typeface="Verdana" panose="020B0604030504040204" pitchFamily="34" charset="0"/>
                <a:ea typeface="Verdana" panose="020B0604030504040204" pitchFamily="34" charset="0"/>
              </a:rPr>
              <a:t>м</a:t>
            </a:r>
            <a:r>
              <a:rPr spc="-254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pc="-95" dirty="0">
                <a:latin typeface="Verdana" panose="020B0604030504040204" pitchFamily="34" charset="0"/>
                <a:ea typeface="Verdana" panose="020B0604030504040204" pitchFamily="34" charset="0"/>
              </a:rPr>
              <a:t>до</a:t>
            </a:r>
            <a:r>
              <a:rPr spc="-10" dirty="0"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spc="-245" dirty="0"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spc="-90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spc="-60" dirty="0"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spc="-95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6572" y="2509934"/>
            <a:ext cx="6005427" cy="43480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2474" y="4954523"/>
            <a:ext cx="3081326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На</a:t>
            </a:r>
            <a:r>
              <a:rPr sz="2000" b="1" spc="-1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з</a:t>
            </a:r>
            <a:r>
              <a:rPr sz="2000" b="1" spc="-65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ван</a:t>
            </a:r>
            <a:r>
              <a:rPr sz="2000" b="1" spc="-8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</a:t>
            </a:r>
            <a:r>
              <a:rPr sz="2000" b="1" spc="-3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е</a:t>
            </a:r>
            <a:r>
              <a:rPr sz="2000" b="1" spc="-125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000" b="1" spc="-65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г</a:t>
            </a:r>
            <a:r>
              <a:rPr sz="2000" b="1" spc="-75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р</a:t>
            </a:r>
            <a:r>
              <a:rPr sz="2000" b="1" spc="5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у</a:t>
            </a:r>
            <a:r>
              <a:rPr sz="2000" b="1" spc="-135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ппы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lang="ru-RU" sz="1600" spc="60" dirty="0">
                <a:solidFill>
                  <a:srgbClr val="3B383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Докладчик</a:t>
            </a:r>
            <a:r>
              <a:rPr sz="1600" spc="60" dirty="0">
                <a:solidFill>
                  <a:srgbClr val="3B3838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: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>
              <a:lnSpc>
                <a:spcPct val="100000"/>
              </a:lnSpc>
            </a:pPr>
            <a:endParaRPr sz="19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Дата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2485" y="517409"/>
            <a:ext cx="2261952" cy="6270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84E3CB-0C9E-4337-B43D-767DB73CDD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3352800" cy="8831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804" y="259080"/>
            <a:ext cx="4717196" cy="8592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20"/>
              </a:lnSpc>
              <a:spcBef>
                <a:spcPts val="500"/>
              </a:spcBef>
            </a:pPr>
            <a:r>
              <a:rPr sz="3000" dirty="0">
                <a:latin typeface="Verdana" panose="020B0604030504040204" pitchFamily="34" charset="0"/>
                <a:ea typeface="Verdana" panose="020B0604030504040204" pitchFamily="34" charset="0"/>
              </a:rPr>
              <a:t>Пример оформления  слайда с текстом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14</a:t>
            </a:fld>
            <a:endParaRPr spc="-50" dirty="0"/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xfrm>
            <a:off x="616804" y="1601723"/>
            <a:ext cx="5080615" cy="27296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145" dirty="0"/>
              <a:t>П</a:t>
            </a:r>
            <a:r>
              <a:rPr b="1" spc="105" dirty="0"/>
              <a:t>о</a:t>
            </a:r>
            <a:r>
              <a:rPr b="1" spc="95" dirty="0"/>
              <a:t>д</a:t>
            </a:r>
            <a:r>
              <a:rPr b="1" spc="160" dirty="0"/>
              <a:t>з</a:t>
            </a:r>
            <a:r>
              <a:rPr b="1" spc="85" dirty="0"/>
              <a:t>а</a:t>
            </a:r>
            <a:r>
              <a:rPr b="1" spc="70" dirty="0"/>
              <a:t>г</a:t>
            </a:r>
            <a:r>
              <a:rPr b="1" spc="90" dirty="0"/>
              <a:t>о</a:t>
            </a:r>
            <a:r>
              <a:rPr b="1" spc="60" dirty="0"/>
              <a:t>л</a:t>
            </a:r>
            <a:r>
              <a:rPr b="1" spc="100" dirty="0"/>
              <a:t>о</a:t>
            </a:r>
            <a:r>
              <a:rPr b="1" spc="95" dirty="0"/>
              <a:t>в</a:t>
            </a:r>
            <a:r>
              <a:rPr b="1" spc="135" dirty="0"/>
              <a:t>ок</a:t>
            </a:r>
            <a:r>
              <a:rPr b="1" spc="-150" dirty="0"/>
              <a:t> </a:t>
            </a:r>
            <a:r>
              <a:rPr b="1" spc="185" dirty="0"/>
              <a:t>с</a:t>
            </a:r>
            <a:r>
              <a:rPr b="1" spc="60" dirty="0"/>
              <a:t>л</a:t>
            </a:r>
            <a:r>
              <a:rPr b="1" spc="85" dirty="0"/>
              <a:t>а</a:t>
            </a:r>
            <a:r>
              <a:rPr b="1" spc="95" dirty="0"/>
              <a:t>й</a:t>
            </a:r>
            <a:r>
              <a:rPr b="1" spc="125" dirty="0"/>
              <a:t>д</a:t>
            </a:r>
            <a:r>
              <a:rPr b="1" spc="90" dirty="0"/>
              <a:t>а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/>
          </a:p>
          <a:p>
            <a:pPr marL="12700">
              <a:lnSpc>
                <a:spcPct val="100000"/>
              </a:lnSpc>
            </a:pPr>
            <a:r>
              <a:rPr sz="1400" spc="85" dirty="0"/>
              <a:t>Пример</a:t>
            </a:r>
            <a:r>
              <a:rPr sz="1400" spc="-105" dirty="0"/>
              <a:t> </a:t>
            </a:r>
            <a:r>
              <a:rPr sz="1400" spc="60" dirty="0"/>
              <a:t>оформления</a:t>
            </a:r>
            <a:r>
              <a:rPr sz="1400" spc="-105" dirty="0"/>
              <a:t> </a:t>
            </a:r>
            <a:r>
              <a:rPr sz="1400" spc="55" dirty="0"/>
              <a:t>списка:</a:t>
            </a:r>
            <a:endParaRPr sz="1400" dirty="0"/>
          </a:p>
          <a:p>
            <a:pPr marL="297815" marR="5080" indent="-285750">
              <a:lnSpc>
                <a:spcPct val="148600"/>
              </a:lnSpc>
              <a:spcBef>
                <a:spcPts val="1175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85" dirty="0"/>
              <a:t>Пример</a:t>
            </a:r>
            <a:r>
              <a:rPr sz="1400" spc="-95" dirty="0"/>
              <a:t> </a:t>
            </a:r>
            <a:r>
              <a:rPr sz="1400" spc="60" dirty="0"/>
              <a:t>использования</a:t>
            </a:r>
            <a:r>
              <a:rPr sz="1400" spc="-95" dirty="0"/>
              <a:t> </a:t>
            </a:r>
            <a:r>
              <a:rPr sz="1400" spc="70" dirty="0"/>
              <a:t>маркированного </a:t>
            </a:r>
            <a:r>
              <a:rPr sz="1400" spc="-420" dirty="0"/>
              <a:t> </a:t>
            </a:r>
            <a:r>
              <a:rPr sz="1400" spc="55" dirty="0"/>
              <a:t>списка;</a:t>
            </a:r>
            <a:endParaRPr sz="1400" dirty="0"/>
          </a:p>
          <a:p>
            <a:pPr marL="297815" marR="5080" indent="-285750">
              <a:lnSpc>
                <a:spcPts val="2590"/>
              </a:lnSpc>
              <a:spcBef>
                <a:spcPts val="17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85" dirty="0"/>
              <a:t>Пример</a:t>
            </a:r>
            <a:r>
              <a:rPr sz="1400" spc="-95" dirty="0"/>
              <a:t> </a:t>
            </a:r>
            <a:r>
              <a:rPr sz="1400" spc="60" dirty="0"/>
              <a:t>использования</a:t>
            </a:r>
            <a:r>
              <a:rPr sz="1400" spc="-95" dirty="0"/>
              <a:t> </a:t>
            </a:r>
            <a:r>
              <a:rPr sz="1400" spc="70" dirty="0"/>
              <a:t>маркированного </a:t>
            </a:r>
            <a:r>
              <a:rPr sz="1400" spc="-420" dirty="0"/>
              <a:t> </a:t>
            </a:r>
            <a:r>
              <a:rPr sz="1400" spc="55" dirty="0"/>
              <a:t>списка;</a:t>
            </a:r>
            <a:endParaRPr sz="1400" dirty="0"/>
          </a:p>
          <a:p>
            <a:pPr marL="298450" indent="-285750">
              <a:lnSpc>
                <a:spcPct val="100000"/>
              </a:lnSpc>
              <a:spcBef>
                <a:spcPts val="58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85" dirty="0"/>
              <a:t>Пример</a:t>
            </a:r>
            <a:r>
              <a:rPr sz="1400" spc="-95" dirty="0"/>
              <a:t> </a:t>
            </a:r>
            <a:r>
              <a:rPr sz="1400" spc="60" dirty="0" err="1"/>
              <a:t>использования</a:t>
            </a:r>
            <a:r>
              <a:rPr sz="1400" spc="-90" dirty="0"/>
              <a:t> </a:t>
            </a:r>
            <a:r>
              <a:rPr sz="1400" spc="70" dirty="0" err="1"/>
              <a:t>маркированного</a:t>
            </a:r>
            <a:r>
              <a:rPr lang="ru-RU" sz="1400" spc="70" dirty="0"/>
              <a:t> </a:t>
            </a:r>
            <a:r>
              <a:rPr sz="1400" spc="55" dirty="0" err="1"/>
              <a:t>списка</a:t>
            </a:r>
            <a:r>
              <a:rPr sz="1400" spc="55" dirty="0"/>
              <a:t>;</a:t>
            </a:r>
            <a:endParaRPr sz="1400" dirty="0"/>
          </a:p>
          <a:p>
            <a:pPr marL="297815" marR="5080" indent="-285750">
              <a:lnSpc>
                <a:spcPts val="2520"/>
              </a:lnSpc>
              <a:spcBef>
                <a:spcPts val="20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85" dirty="0"/>
              <a:t>Пример</a:t>
            </a:r>
            <a:r>
              <a:rPr sz="1400" spc="-95" dirty="0"/>
              <a:t> </a:t>
            </a:r>
            <a:r>
              <a:rPr sz="1400" spc="60" dirty="0"/>
              <a:t>использования</a:t>
            </a:r>
            <a:r>
              <a:rPr sz="1400" spc="-95" dirty="0"/>
              <a:t> </a:t>
            </a:r>
            <a:r>
              <a:rPr sz="1400" spc="70" dirty="0"/>
              <a:t>маркированного </a:t>
            </a:r>
            <a:r>
              <a:rPr sz="1400" spc="-420" dirty="0"/>
              <a:t> </a:t>
            </a:r>
            <a:r>
              <a:rPr sz="1400" spc="55" dirty="0"/>
              <a:t>списка</a:t>
            </a:r>
            <a:r>
              <a:rPr sz="1400" spc="55" dirty="0">
                <a:solidFill>
                  <a:srgbClr val="7F7F7F"/>
                </a:solidFill>
              </a:rPr>
              <a:t>;</a:t>
            </a:r>
            <a:endParaRPr sz="1400" dirty="0"/>
          </a:p>
          <a:p>
            <a:pPr marL="297815" marR="5080" indent="-285750">
              <a:lnSpc>
                <a:spcPts val="250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85" dirty="0"/>
              <a:t>Пример</a:t>
            </a:r>
            <a:r>
              <a:rPr sz="1400" spc="-95" dirty="0"/>
              <a:t> </a:t>
            </a:r>
            <a:r>
              <a:rPr sz="1400" spc="60" dirty="0"/>
              <a:t>использования</a:t>
            </a:r>
            <a:r>
              <a:rPr sz="1400" spc="-95" dirty="0"/>
              <a:t> </a:t>
            </a:r>
            <a:r>
              <a:rPr sz="1400" spc="70" dirty="0"/>
              <a:t>маркированного </a:t>
            </a:r>
            <a:r>
              <a:rPr sz="1400" spc="-420" dirty="0"/>
              <a:t> </a:t>
            </a:r>
            <a:r>
              <a:rPr sz="1400" spc="55" dirty="0"/>
              <a:t>списка</a:t>
            </a:r>
            <a:r>
              <a:rPr sz="1400" spc="55" dirty="0">
                <a:solidFill>
                  <a:srgbClr val="7F7F7F"/>
                </a:solidFill>
              </a:rPr>
              <a:t>;</a:t>
            </a:r>
            <a:endParaRPr sz="1400" dirty="0"/>
          </a:p>
        </p:txBody>
      </p:sp>
      <p:sp>
        <p:nvSpPr>
          <p:cNvPr id="7" name="object 7"/>
          <p:cNvSpPr txBox="1"/>
          <p:nvPr/>
        </p:nvSpPr>
        <p:spPr>
          <a:xfrm>
            <a:off x="5697419" y="2342388"/>
            <a:ext cx="5903176" cy="1978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оформления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списка:</a:t>
            </a:r>
            <a:endParaRPr sz="1400" dirty="0">
              <a:latin typeface="Tahoma"/>
              <a:cs typeface="Tahoma"/>
            </a:endParaRPr>
          </a:p>
          <a:p>
            <a:pPr marL="355600" marR="5080" indent="-342900">
              <a:lnSpc>
                <a:spcPct val="148600"/>
              </a:lnSpc>
              <a:spcBef>
                <a:spcPts val="1175"/>
              </a:spcBef>
              <a:buClr>
                <a:srgbClr val="000099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использования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нумерованного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списка;</a:t>
            </a:r>
            <a:endParaRPr sz="1400" dirty="0">
              <a:latin typeface="Tahoma"/>
              <a:cs typeface="Tahoma"/>
            </a:endParaRPr>
          </a:p>
          <a:p>
            <a:pPr marL="355600" marR="5080" indent="-342900">
              <a:lnSpc>
                <a:spcPts val="2590"/>
              </a:lnSpc>
              <a:spcBef>
                <a:spcPts val="165"/>
              </a:spcBef>
              <a:buClr>
                <a:srgbClr val="000099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использования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нумерованного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списка;</a:t>
            </a:r>
            <a:endParaRPr sz="14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0099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 err="1">
                <a:latin typeface="Tahoma"/>
                <a:cs typeface="Tahoma"/>
              </a:rPr>
              <a:t>использования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 err="1">
                <a:latin typeface="Tahoma"/>
                <a:cs typeface="Tahoma"/>
              </a:rPr>
              <a:t>нумерованного</a:t>
            </a:r>
            <a:r>
              <a:rPr lang="ru-RU" sz="1400" spc="70" dirty="0">
                <a:latin typeface="Tahoma"/>
                <a:cs typeface="Tahoma"/>
              </a:rPr>
              <a:t> </a:t>
            </a:r>
            <a:r>
              <a:rPr sz="1400" spc="55" dirty="0" err="1">
                <a:latin typeface="Tahoma"/>
                <a:cs typeface="Tahoma"/>
              </a:rPr>
              <a:t>списка</a:t>
            </a:r>
            <a:r>
              <a:rPr sz="1400" spc="55" dirty="0">
                <a:latin typeface="Tahoma"/>
                <a:cs typeface="Tahoma"/>
              </a:rPr>
              <a:t>;</a:t>
            </a:r>
            <a:endParaRPr sz="1400" dirty="0">
              <a:latin typeface="Tahoma"/>
              <a:cs typeface="Tahoma"/>
            </a:endParaRPr>
          </a:p>
          <a:p>
            <a:pPr marL="355600" marR="5080" indent="-342900">
              <a:lnSpc>
                <a:spcPts val="2520"/>
              </a:lnSpc>
              <a:spcBef>
                <a:spcPts val="200"/>
              </a:spcBef>
              <a:buClr>
                <a:srgbClr val="000099"/>
              </a:buClr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использования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нумерованного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списка</a:t>
            </a:r>
            <a:r>
              <a:rPr sz="1400" spc="55" dirty="0">
                <a:solidFill>
                  <a:srgbClr val="7F7F7F"/>
                </a:solidFill>
                <a:latin typeface="Tahoma"/>
                <a:cs typeface="Tahoma"/>
              </a:rPr>
              <a:t>;</a:t>
            </a:r>
            <a:endParaRPr sz="1400" dirty="0">
              <a:latin typeface="Tahoma"/>
              <a:cs typeface="Tahoma"/>
            </a:endParaRPr>
          </a:p>
          <a:p>
            <a:pPr marL="355600" marR="5080" indent="-342900">
              <a:lnSpc>
                <a:spcPts val="2500"/>
              </a:lnSpc>
              <a:buClr>
                <a:srgbClr val="000099"/>
              </a:buClr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использования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нумерованного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списка</a:t>
            </a:r>
            <a:r>
              <a:rPr sz="1400" spc="55" dirty="0">
                <a:solidFill>
                  <a:srgbClr val="7F7F7F"/>
                </a:solidFill>
                <a:latin typeface="Tahoma"/>
                <a:cs typeface="Tahoma"/>
              </a:rPr>
              <a:t>;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642C09-5D4A-48F4-9C70-8A7B32BF7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52" y="322384"/>
            <a:ext cx="2314034" cy="6095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803" y="259080"/>
            <a:ext cx="5909310" cy="8592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20"/>
              </a:lnSpc>
              <a:spcBef>
                <a:spcPts val="500"/>
              </a:spcBef>
            </a:pPr>
            <a:r>
              <a:rPr sz="3000" dirty="0">
                <a:latin typeface="Verdana" panose="020B0604030504040204" pitchFamily="34" charset="0"/>
                <a:ea typeface="Verdana" panose="020B0604030504040204" pitchFamily="34" charset="0"/>
              </a:rPr>
              <a:t>Пример оформления  слайда с текстом и фото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6804" y="2293620"/>
            <a:ext cx="5909310" cy="248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45" dirty="0">
                <a:latin typeface="Tahoma"/>
                <a:cs typeface="Tahoma"/>
              </a:rPr>
              <a:t>П</a:t>
            </a:r>
            <a:r>
              <a:rPr sz="2000" spc="105" dirty="0">
                <a:latin typeface="Tahoma"/>
                <a:cs typeface="Tahoma"/>
              </a:rPr>
              <a:t>о</a:t>
            </a:r>
            <a:r>
              <a:rPr sz="2000" spc="95" dirty="0">
                <a:latin typeface="Tahoma"/>
                <a:cs typeface="Tahoma"/>
              </a:rPr>
              <a:t>д</a:t>
            </a:r>
            <a:r>
              <a:rPr sz="2000" spc="160" dirty="0">
                <a:latin typeface="Tahoma"/>
                <a:cs typeface="Tahoma"/>
              </a:rPr>
              <a:t>з</a:t>
            </a:r>
            <a:r>
              <a:rPr sz="2000" spc="85" dirty="0">
                <a:latin typeface="Tahoma"/>
                <a:cs typeface="Tahoma"/>
              </a:rPr>
              <a:t>а</a:t>
            </a:r>
            <a:r>
              <a:rPr sz="2000" spc="70" dirty="0">
                <a:latin typeface="Tahoma"/>
                <a:cs typeface="Tahoma"/>
              </a:rPr>
              <a:t>г</a:t>
            </a:r>
            <a:r>
              <a:rPr sz="2000" spc="90" dirty="0">
                <a:latin typeface="Tahoma"/>
                <a:cs typeface="Tahoma"/>
              </a:rPr>
              <a:t>о</a:t>
            </a:r>
            <a:r>
              <a:rPr sz="2000" spc="60" dirty="0">
                <a:latin typeface="Tahoma"/>
                <a:cs typeface="Tahoma"/>
              </a:rPr>
              <a:t>л</a:t>
            </a:r>
            <a:r>
              <a:rPr sz="2000" spc="100" dirty="0">
                <a:latin typeface="Tahoma"/>
                <a:cs typeface="Tahoma"/>
              </a:rPr>
              <a:t>о</a:t>
            </a:r>
            <a:r>
              <a:rPr sz="2000" spc="95" dirty="0">
                <a:latin typeface="Tahoma"/>
                <a:cs typeface="Tahoma"/>
              </a:rPr>
              <a:t>в</a:t>
            </a:r>
            <a:r>
              <a:rPr sz="2000" spc="135" dirty="0">
                <a:latin typeface="Tahoma"/>
                <a:cs typeface="Tahoma"/>
              </a:rPr>
              <a:t>ок</a:t>
            </a:r>
            <a:r>
              <a:rPr sz="2000" spc="-150" dirty="0">
                <a:latin typeface="Tahoma"/>
                <a:cs typeface="Tahoma"/>
              </a:rPr>
              <a:t> </a:t>
            </a:r>
            <a:r>
              <a:rPr sz="2000" spc="185" dirty="0">
                <a:latin typeface="Tahoma"/>
                <a:cs typeface="Tahoma"/>
              </a:rPr>
              <a:t>с</a:t>
            </a:r>
            <a:r>
              <a:rPr sz="2000" spc="60" dirty="0">
                <a:latin typeface="Tahoma"/>
                <a:cs typeface="Tahoma"/>
              </a:rPr>
              <a:t>л</a:t>
            </a:r>
            <a:r>
              <a:rPr sz="2000" spc="85" dirty="0">
                <a:latin typeface="Tahoma"/>
                <a:cs typeface="Tahoma"/>
              </a:rPr>
              <a:t>а</a:t>
            </a:r>
            <a:r>
              <a:rPr sz="2000" spc="95" dirty="0">
                <a:latin typeface="Tahoma"/>
                <a:cs typeface="Tahoma"/>
              </a:rPr>
              <a:t>й</a:t>
            </a:r>
            <a:r>
              <a:rPr sz="2000" spc="125" dirty="0">
                <a:latin typeface="Tahoma"/>
                <a:cs typeface="Tahoma"/>
              </a:rPr>
              <a:t>д</a:t>
            </a:r>
            <a:r>
              <a:rPr sz="2000" spc="90" dirty="0">
                <a:latin typeface="Tahoma"/>
                <a:cs typeface="Tahoma"/>
              </a:rPr>
              <a:t>а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Tahoma"/>
              <a:cs typeface="Tahoma"/>
            </a:endParaRPr>
          </a:p>
          <a:p>
            <a:pPr marL="12700" marR="8255">
              <a:lnSpc>
                <a:spcPct val="91100"/>
              </a:lnSpc>
            </a:pPr>
            <a:r>
              <a:rPr sz="1400" spc="70" dirty="0">
                <a:latin typeface="Tahoma"/>
                <a:cs typeface="Tahoma"/>
              </a:rPr>
              <a:t>Развитие </a:t>
            </a:r>
            <a:r>
              <a:rPr sz="1400" spc="55" dirty="0">
                <a:latin typeface="Tahoma"/>
                <a:cs typeface="Tahoma"/>
              </a:rPr>
              <a:t>университетов, </a:t>
            </a:r>
            <a:r>
              <a:rPr sz="1400" spc="60" dirty="0">
                <a:latin typeface="Tahoma"/>
                <a:cs typeface="Tahoma"/>
              </a:rPr>
              <a:t>реализующих прорывные </a:t>
            </a:r>
            <a:r>
              <a:rPr sz="1400" spc="50" dirty="0">
                <a:latin typeface="Tahoma"/>
                <a:cs typeface="Tahoma"/>
              </a:rPr>
              <a:t>научные </a:t>
            </a:r>
            <a:r>
              <a:rPr sz="1400" spc="5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исследования, </a:t>
            </a:r>
            <a:r>
              <a:rPr sz="1400" spc="70" dirty="0">
                <a:latin typeface="Tahoma"/>
                <a:cs typeface="Tahoma"/>
              </a:rPr>
              <a:t>создающих наукоемкую </a:t>
            </a:r>
            <a:r>
              <a:rPr sz="1400" spc="60" dirty="0">
                <a:latin typeface="Tahoma"/>
                <a:cs typeface="Tahoma"/>
              </a:rPr>
              <a:t>продукцию </a:t>
            </a:r>
            <a:r>
              <a:rPr sz="1400" spc="65" dirty="0">
                <a:latin typeface="Tahoma"/>
                <a:cs typeface="Tahoma"/>
              </a:rPr>
              <a:t>и </a:t>
            </a:r>
            <a:r>
              <a:rPr sz="1400" spc="55" dirty="0">
                <a:latin typeface="Tahoma"/>
                <a:cs typeface="Tahoma"/>
              </a:rPr>
              <a:t>технологии 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для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социально-экономического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развития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территорий,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укрепления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кадрового и </a:t>
            </a:r>
            <a:r>
              <a:rPr sz="1400" spc="50" dirty="0">
                <a:latin typeface="Tahoma"/>
                <a:cs typeface="Tahoma"/>
              </a:rPr>
              <a:t>научно-технологического потенциала </a:t>
            </a:r>
            <a:r>
              <a:rPr sz="1400" spc="60" dirty="0">
                <a:latin typeface="Tahoma"/>
                <a:cs typeface="Tahoma"/>
              </a:rPr>
              <a:t>организаций </a:t>
            </a:r>
            <a:r>
              <a:rPr sz="1400" spc="6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экономики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социальной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сферы.</a:t>
            </a:r>
            <a:endParaRPr sz="1400" dirty="0">
              <a:latin typeface="Tahoma"/>
              <a:cs typeface="Tahoma"/>
            </a:endParaRPr>
          </a:p>
          <a:p>
            <a:pPr marL="12700" marR="5080" algn="just">
              <a:lnSpc>
                <a:spcPct val="89300"/>
              </a:lnSpc>
              <a:spcBef>
                <a:spcPts val="1500"/>
              </a:spcBef>
            </a:pPr>
            <a:r>
              <a:rPr sz="1400" spc="75" dirty="0" err="1">
                <a:latin typeface="Tahoma"/>
                <a:cs typeface="Tahoma"/>
              </a:rPr>
              <a:t>Формирование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5" dirty="0" err="1">
                <a:latin typeface="Tahoma"/>
                <a:cs typeface="Tahoma"/>
              </a:rPr>
              <a:t>механизмо</a:t>
            </a:r>
            <a:r>
              <a:rPr lang="ru-RU" sz="1400" spc="75" dirty="0">
                <a:latin typeface="Tahoma"/>
                <a:cs typeface="Tahoma"/>
              </a:rPr>
              <a:t>в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0" dirty="0" err="1">
                <a:latin typeface="Tahoma"/>
                <a:cs typeface="Tahoma"/>
              </a:rPr>
              <a:t>интеграции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 err="1">
                <a:latin typeface="Tahoma"/>
                <a:cs typeface="Tahoma"/>
              </a:rPr>
              <a:t>университетов</a:t>
            </a:r>
            <a:r>
              <a:rPr lang="ru-RU" sz="1400" spc="-85" dirty="0">
                <a:latin typeface="Tahoma"/>
                <a:cs typeface="Tahoma"/>
              </a:rPr>
              <a:t>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научных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организаций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их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кооперации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с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организациями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 </a:t>
            </a:r>
            <a:r>
              <a:rPr sz="1400" spc="-43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экономики.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4389" y="2510521"/>
            <a:ext cx="5887610" cy="434747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15</a:t>
            </a:fld>
            <a:endParaRPr spc="-5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650E4B-19A3-4EC6-A36D-7F66E3D5C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52" y="322384"/>
            <a:ext cx="2314034" cy="6095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70151" y="2165603"/>
            <a:ext cx="5772150" cy="248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45" dirty="0">
                <a:latin typeface="Tahoma"/>
                <a:cs typeface="Tahoma"/>
              </a:rPr>
              <a:t>П</a:t>
            </a:r>
            <a:r>
              <a:rPr sz="2000" spc="105" dirty="0">
                <a:latin typeface="Tahoma"/>
                <a:cs typeface="Tahoma"/>
              </a:rPr>
              <a:t>о</a:t>
            </a:r>
            <a:r>
              <a:rPr sz="2000" spc="95" dirty="0">
                <a:latin typeface="Tahoma"/>
                <a:cs typeface="Tahoma"/>
              </a:rPr>
              <a:t>д</a:t>
            </a:r>
            <a:r>
              <a:rPr sz="2000" spc="160" dirty="0">
                <a:latin typeface="Tahoma"/>
                <a:cs typeface="Tahoma"/>
              </a:rPr>
              <a:t>з</a:t>
            </a:r>
            <a:r>
              <a:rPr sz="2000" spc="85" dirty="0">
                <a:latin typeface="Tahoma"/>
                <a:cs typeface="Tahoma"/>
              </a:rPr>
              <a:t>а</a:t>
            </a:r>
            <a:r>
              <a:rPr sz="2000" spc="70" dirty="0">
                <a:latin typeface="Tahoma"/>
                <a:cs typeface="Tahoma"/>
              </a:rPr>
              <a:t>г</a:t>
            </a:r>
            <a:r>
              <a:rPr sz="2000" spc="90" dirty="0">
                <a:latin typeface="Tahoma"/>
                <a:cs typeface="Tahoma"/>
              </a:rPr>
              <a:t>о</a:t>
            </a:r>
            <a:r>
              <a:rPr sz="2000" spc="60" dirty="0">
                <a:latin typeface="Tahoma"/>
                <a:cs typeface="Tahoma"/>
              </a:rPr>
              <a:t>л</a:t>
            </a:r>
            <a:r>
              <a:rPr sz="2000" spc="100" dirty="0">
                <a:latin typeface="Tahoma"/>
                <a:cs typeface="Tahoma"/>
              </a:rPr>
              <a:t>о</a:t>
            </a:r>
            <a:r>
              <a:rPr sz="2000" spc="95" dirty="0">
                <a:latin typeface="Tahoma"/>
                <a:cs typeface="Tahoma"/>
              </a:rPr>
              <a:t>в</a:t>
            </a:r>
            <a:r>
              <a:rPr sz="2000" spc="135" dirty="0">
                <a:latin typeface="Tahoma"/>
                <a:cs typeface="Tahoma"/>
              </a:rPr>
              <a:t>ок</a:t>
            </a:r>
            <a:r>
              <a:rPr sz="2000" spc="-150" dirty="0">
                <a:latin typeface="Tahoma"/>
                <a:cs typeface="Tahoma"/>
              </a:rPr>
              <a:t> </a:t>
            </a:r>
            <a:r>
              <a:rPr sz="2000" spc="185" dirty="0">
                <a:latin typeface="Tahoma"/>
                <a:cs typeface="Tahoma"/>
              </a:rPr>
              <a:t>с</a:t>
            </a:r>
            <a:r>
              <a:rPr sz="2000" spc="60" dirty="0">
                <a:latin typeface="Tahoma"/>
                <a:cs typeface="Tahoma"/>
              </a:rPr>
              <a:t>л</a:t>
            </a:r>
            <a:r>
              <a:rPr sz="2000" spc="85" dirty="0">
                <a:latin typeface="Tahoma"/>
                <a:cs typeface="Tahoma"/>
              </a:rPr>
              <a:t>а</a:t>
            </a:r>
            <a:r>
              <a:rPr sz="2000" spc="95" dirty="0">
                <a:latin typeface="Tahoma"/>
                <a:cs typeface="Tahoma"/>
              </a:rPr>
              <a:t>й</a:t>
            </a:r>
            <a:r>
              <a:rPr sz="2000" spc="125" dirty="0">
                <a:latin typeface="Tahoma"/>
                <a:cs typeface="Tahoma"/>
              </a:rPr>
              <a:t>д</a:t>
            </a:r>
            <a:r>
              <a:rPr sz="2000" spc="90" dirty="0">
                <a:latin typeface="Tahoma"/>
                <a:cs typeface="Tahoma"/>
              </a:rPr>
              <a:t>а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 dirty="0">
              <a:latin typeface="Tahoma"/>
              <a:cs typeface="Tahoma"/>
            </a:endParaRPr>
          </a:p>
          <a:p>
            <a:pPr marL="12700" marR="5080">
              <a:lnSpc>
                <a:spcPct val="90700"/>
              </a:lnSpc>
            </a:pPr>
            <a:r>
              <a:rPr sz="1400" spc="70" dirty="0">
                <a:latin typeface="Tahoma"/>
                <a:cs typeface="Tahoma"/>
              </a:rPr>
              <a:t>Развитие </a:t>
            </a:r>
            <a:r>
              <a:rPr sz="1400" spc="55" dirty="0">
                <a:latin typeface="Tahoma"/>
                <a:cs typeface="Tahoma"/>
              </a:rPr>
              <a:t>университетов, </a:t>
            </a:r>
            <a:r>
              <a:rPr sz="1400" spc="60" dirty="0">
                <a:latin typeface="Tahoma"/>
                <a:cs typeface="Tahoma"/>
              </a:rPr>
              <a:t>реализующих прорывные </a:t>
            </a:r>
            <a:r>
              <a:rPr sz="1400" spc="50" dirty="0">
                <a:latin typeface="Tahoma"/>
                <a:cs typeface="Tahoma"/>
              </a:rPr>
              <a:t>научные </a:t>
            </a:r>
            <a:r>
              <a:rPr sz="1400" spc="5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исследования,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создающих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наукоемкую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продукцию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технологии 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для социально-экономического </a:t>
            </a:r>
            <a:r>
              <a:rPr sz="1400" spc="60" dirty="0">
                <a:latin typeface="Tahoma"/>
                <a:cs typeface="Tahoma"/>
              </a:rPr>
              <a:t>развития </a:t>
            </a:r>
            <a:r>
              <a:rPr sz="1400" spc="55" dirty="0">
                <a:latin typeface="Tahoma"/>
                <a:cs typeface="Tahoma"/>
              </a:rPr>
              <a:t>территорий, 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укрепления </a:t>
            </a:r>
            <a:r>
              <a:rPr sz="1400" spc="65" dirty="0">
                <a:latin typeface="Tahoma"/>
                <a:cs typeface="Tahoma"/>
              </a:rPr>
              <a:t>кадрового и </a:t>
            </a:r>
            <a:r>
              <a:rPr sz="1400" spc="50" dirty="0">
                <a:latin typeface="Tahoma"/>
                <a:cs typeface="Tahoma"/>
              </a:rPr>
              <a:t>научно-технологического потенциала </a:t>
            </a:r>
            <a:r>
              <a:rPr sz="1400" spc="5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организаций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экономики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социальной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сферы.</a:t>
            </a:r>
            <a:endParaRPr sz="1400" dirty="0">
              <a:latin typeface="Tahoma"/>
              <a:cs typeface="Tahoma"/>
            </a:endParaRPr>
          </a:p>
          <a:p>
            <a:pPr marL="12700" marR="692785">
              <a:lnSpc>
                <a:spcPct val="89300"/>
              </a:lnSpc>
              <a:spcBef>
                <a:spcPts val="1500"/>
              </a:spcBef>
            </a:pPr>
            <a:r>
              <a:rPr sz="1400" spc="75" dirty="0" err="1">
                <a:latin typeface="Tahoma"/>
                <a:cs typeface="Tahoma"/>
              </a:rPr>
              <a:t>Формирование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5" dirty="0" err="1">
                <a:latin typeface="Tahoma"/>
                <a:cs typeface="Tahoma"/>
              </a:rPr>
              <a:t>механизмо</a:t>
            </a:r>
            <a:r>
              <a:rPr lang="ru-RU" sz="1400" spc="75" dirty="0">
                <a:latin typeface="Tahoma"/>
                <a:cs typeface="Tahoma"/>
              </a:rPr>
              <a:t>в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0" dirty="0" err="1">
                <a:latin typeface="Tahoma"/>
                <a:cs typeface="Tahoma"/>
              </a:rPr>
              <a:t>интеграции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 err="1">
                <a:latin typeface="Tahoma"/>
                <a:cs typeface="Tahoma"/>
              </a:rPr>
              <a:t>университетов</a:t>
            </a:r>
            <a:r>
              <a:rPr lang="ru-RU" sz="1400" spc="-90" dirty="0">
                <a:latin typeface="Tahoma"/>
                <a:cs typeface="Tahoma"/>
              </a:rPr>
              <a:t>,</a:t>
            </a:r>
            <a:r>
              <a:rPr sz="1400" spc="65" dirty="0">
                <a:latin typeface="Tahoma"/>
                <a:cs typeface="Tahoma"/>
              </a:rPr>
              <a:t>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научных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организаций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их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кооперации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с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организациями </a:t>
            </a:r>
            <a:r>
              <a:rPr sz="1400" spc="7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экономики.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887" y="2229459"/>
            <a:ext cx="4607525" cy="310439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16</a:t>
            </a:fld>
            <a:endParaRPr spc="-5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F8B50B-3110-4250-9BC0-A6144A4F03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52" y="322384"/>
            <a:ext cx="2314034" cy="609552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D5E285D0-6394-435E-99E0-18324285C10D}"/>
              </a:ext>
            </a:extLst>
          </p:cNvPr>
          <p:cNvSpPr txBox="1">
            <a:spLocks/>
          </p:cNvSpPr>
          <p:nvPr/>
        </p:nvSpPr>
        <p:spPr>
          <a:xfrm>
            <a:off x="616803" y="259080"/>
            <a:ext cx="5909310" cy="8592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ts val="3120"/>
              </a:lnSpc>
              <a:spcBef>
                <a:spcPts val="500"/>
              </a:spcBef>
            </a:pPr>
            <a:r>
              <a:rPr lang="ru-RU" sz="3000" kern="0">
                <a:latin typeface="Verdana" panose="020B0604030504040204" pitchFamily="34" charset="0"/>
                <a:ea typeface="Verdana" panose="020B0604030504040204" pitchFamily="34" charset="0"/>
              </a:rPr>
              <a:t>Пример оформления  слайда с текстом и фото</a:t>
            </a:r>
            <a:endParaRPr lang="ru-RU" sz="30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804" y="1705355"/>
            <a:ext cx="5908675" cy="429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5" dirty="0">
                <a:latin typeface="Tahoma"/>
                <a:cs typeface="Tahoma"/>
              </a:rPr>
              <a:t>Подзаголовок</a:t>
            </a:r>
            <a:endParaRPr sz="2000" b="1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оформления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текстового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блока: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650" dirty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400" spc="60" dirty="0">
                <a:latin typeface="Tahoma"/>
                <a:cs typeface="Tahoma"/>
              </a:rPr>
              <a:t>Р</a:t>
            </a:r>
            <a:r>
              <a:rPr sz="1400" spc="60" dirty="0" err="1">
                <a:latin typeface="Tahoma"/>
                <a:cs typeface="Tahoma"/>
              </a:rPr>
              <a:t>азвитие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университетов,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реализующих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прорывные</a:t>
            </a:r>
            <a:endParaRPr sz="1400" dirty="0">
              <a:latin typeface="Tahoma"/>
              <a:cs typeface="Tahoma"/>
            </a:endParaRPr>
          </a:p>
          <a:p>
            <a:pPr marL="297815" marR="167005">
              <a:lnSpc>
                <a:spcPct val="148600"/>
              </a:lnSpc>
            </a:pPr>
            <a:r>
              <a:rPr sz="1400" spc="50" dirty="0">
                <a:latin typeface="Tahoma"/>
                <a:cs typeface="Tahoma"/>
              </a:rPr>
              <a:t>научные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исследования,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создающих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наукоемкую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продукцию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50" dirty="0" err="1">
                <a:latin typeface="Tahoma"/>
                <a:cs typeface="Tahoma"/>
              </a:rPr>
              <a:t>технологии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для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социально-экономического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развития</a:t>
            </a:r>
            <a:endParaRPr sz="1400" dirty="0">
              <a:latin typeface="Tahoma"/>
              <a:cs typeface="Tahoma"/>
            </a:endParaRPr>
          </a:p>
          <a:p>
            <a:pPr marL="297815" marR="5080">
              <a:lnSpc>
                <a:spcPct val="150000"/>
              </a:lnSpc>
              <a:spcBef>
                <a:spcPts val="70"/>
              </a:spcBef>
            </a:pPr>
            <a:r>
              <a:rPr sz="1400" spc="55" dirty="0">
                <a:latin typeface="Tahoma"/>
                <a:cs typeface="Tahoma"/>
              </a:rPr>
              <a:t>территорий,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укрепления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кадрового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научно-технологического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потенциала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организаций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экономики</a:t>
            </a:r>
            <a:endParaRPr sz="1400" dirty="0">
              <a:latin typeface="Tahoma"/>
              <a:cs typeface="Tahoma"/>
            </a:endParaRPr>
          </a:p>
          <a:p>
            <a:pPr marL="297815">
              <a:lnSpc>
                <a:spcPct val="100000"/>
              </a:lnSpc>
              <a:spcBef>
                <a:spcPts val="815"/>
              </a:spcBef>
            </a:pP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с</a:t>
            </a:r>
            <a:r>
              <a:rPr sz="1400" spc="70" dirty="0">
                <a:latin typeface="Tahoma"/>
                <a:cs typeface="Tahoma"/>
              </a:rPr>
              <a:t>о</a:t>
            </a:r>
            <a:r>
              <a:rPr sz="1400" spc="55" dirty="0">
                <a:latin typeface="Tahoma"/>
                <a:cs typeface="Tahoma"/>
              </a:rPr>
              <a:t>ц</a:t>
            </a:r>
            <a:r>
              <a:rPr sz="1400" spc="60" dirty="0">
                <a:latin typeface="Tahoma"/>
                <a:cs typeface="Tahoma"/>
              </a:rPr>
              <a:t>и</a:t>
            </a:r>
            <a:r>
              <a:rPr sz="1400" spc="50" dirty="0">
                <a:latin typeface="Tahoma"/>
                <a:cs typeface="Tahoma"/>
              </a:rPr>
              <a:t>а</a:t>
            </a:r>
            <a:r>
              <a:rPr sz="1400" spc="45" dirty="0">
                <a:latin typeface="Tahoma"/>
                <a:cs typeface="Tahoma"/>
              </a:rPr>
              <a:t>л</a:t>
            </a:r>
            <a:r>
              <a:rPr sz="1400" spc="30" dirty="0">
                <a:latin typeface="Tahoma"/>
                <a:cs typeface="Tahoma"/>
              </a:rPr>
              <a:t>ь</a:t>
            </a:r>
            <a:r>
              <a:rPr sz="1400" spc="60" dirty="0">
                <a:latin typeface="Tahoma"/>
                <a:cs typeface="Tahoma"/>
              </a:rPr>
              <a:t>н</a:t>
            </a:r>
            <a:r>
              <a:rPr sz="1400" spc="70" dirty="0">
                <a:latin typeface="Tahoma"/>
                <a:cs typeface="Tahoma"/>
              </a:rPr>
              <a:t>о</a:t>
            </a:r>
            <a:r>
              <a:rPr sz="1400" spc="65" dirty="0">
                <a:latin typeface="Tahoma"/>
                <a:cs typeface="Tahoma"/>
              </a:rPr>
              <a:t>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с</a:t>
            </a:r>
            <a:r>
              <a:rPr sz="1400" spc="-30" dirty="0">
                <a:latin typeface="Tahoma"/>
                <a:cs typeface="Tahoma"/>
              </a:rPr>
              <a:t>ф</a:t>
            </a:r>
            <a:r>
              <a:rPr sz="1400" spc="75" dirty="0">
                <a:latin typeface="Tahoma"/>
                <a:cs typeface="Tahoma"/>
              </a:rPr>
              <a:t>е</a:t>
            </a:r>
            <a:r>
              <a:rPr sz="1400" spc="85" dirty="0">
                <a:latin typeface="Tahoma"/>
                <a:cs typeface="Tahoma"/>
              </a:rPr>
              <a:t>р</a:t>
            </a:r>
            <a:r>
              <a:rPr sz="1400" spc="35" dirty="0">
                <a:latin typeface="Tahoma"/>
                <a:cs typeface="Tahoma"/>
              </a:rPr>
              <a:t>ы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 dirty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spcBef>
                <a:spcPts val="126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400" spc="60" dirty="0">
                <a:latin typeface="Tahoma"/>
                <a:cs typeface="Tahoma"/>
              </a:rPr>
              <a:t>Ф</a:t>
            </a:r>
            <a:r>
              <a:rPr sz="1400" spc="60" dirty="0" err="1">
                <a:latin typeface="Tahoma"/>
                <a:cs typeface="Tahoma"/>
              </a:rPr>
              <a:t>ормирование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механизмов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 err="1">
                <a:latin typeface="Tahoma"/>
                <a:cs typeface="Tahoma"/>
              </a:rPr>
              <a:t>интеграции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 err="1">
                <a:latin typeface="Tahoma"/>
                <a:cs typeface="Tahoma"/>
              </a:rPr>
              <a:t>университетов</a:t>
            </a:r>
            <a:r>
              <a:rPr lang="ru-RU" sz="1400" spc="60" dirty="0">
                <a:latin typeface="Tahoma"/>
                <a:cs typeface="Tahoma"/>
              </a:rPr>
              <a:t>,</a:t>
            </a:r>
            <a:endParaRPr lang="ru-RU" sz="1400" dirty="0">
              <a:latin typeface="Tahoma"/>
              <a:cs typeface="Tahoma"/>
            </a:endParaRPr>
          </a:p>
          <a:p>
            <a:pPr marL="297815" marR="486409">
              <a:lnSpc>
                <a:spcPct val="150000"/>
              </a:lnSpc>
              <a:spcBef>
                <a:spcPts val="70"/>
              </a:spcBef>
            </a:pPr>
            <a:r>
              <a:rPr lang="ru-RU" sz="1400" spc="50" dirty="0">
                <a:latin typeface="Tahoma"/>
                <a:cs typeface="Tahoma"/>
              </a:rPr>
              <a:t>научных</a:t>
            </a:r>
            <a:r>
              <a:rPr lang="ru-RU" sz="1400" spc="-85" dirty="0">
                <a:latin typeface="Tahoma"/>
                <a:cs typeface="Tahoma"/>
              </a:rPr>
              <a:t> </a:t>
            </a:r>
            <a:r>
              <a:rPr lang="ru-RU" sz="1400" spc="60" dirty="0">
                <a:latin typeface="Tahoma"/>
                <a:cs typeface="Tahoma"/>
              </a:rPr>
              <a:t>организаций</a:t>
            </a:r>
            <a:r>
              <a:rPr lang="ru-RU" sz="1400" spc="-90" dirty="0">
                <a:latin typeface="Tahoma"/>
                <a:cs typeface="Tahoma"/>
              </a:rPr>
              <a:t> </a:t>
            </a:r>
            <a:r>
              <a:rPr lang="ru-RU" sz="1400" spc="65" dirty="0">
                <a:latin typeface="Tahoma"/>
                <a:cs typeface="Tahoma"/>
              </a:rPr>
              <a:t>и</a:t>
            </a:r>
            <a:r>
              <a:rPr lang="ru-RU" sz="1400" spc="-95" dirty="0">
                <a:latin typeface="Tahoma"/>
                <a:cs typeface="Tahoma"/>
              </a:rPr>
              <a:t> </a:t>
            </a:r>
            <a:r>
              <a:rPr lang="ru-RU" sz="1400" spc="65" dirty="0">
                <a:latin typeface="Tahoma"/>
                <a:cs typeface="Tahoma"/>
              </a:rPr>
              <a:t>их</a:t>
            </a:r>
            <a:r>
              <a:rPr lang="ru-RU" sz="1400" spc="-85" dirty="0">
                <a:latin typeface="Tahoma"/>
                <a:cs typeface="Tahoma"/>
              </a:rPr>
              <a:t> </a:t>
            </a:r>
            <a:r>
              <a:rPr lang="ru-RU" sz="1400" spc="65" dirty="0">
                <a:latin typeface="Tahoma"/>
                <a:cs typeface="Tahoma"/>
              </a:rPr>
              <a:t>кооперации</a:t>
            </a:r>
            <a:r>
              <a:rPr lang="ru-RU" sz="1400" spc="-90" dirty="0">
                <a:latin typeface="Tahoma"/>
                <a:cs typeface="Tahoma"/>
              </a:rPr>
              <a:t> </a:t>
            </a:r>
            <a:r>
              <a:rPr lang="ru-RU" sz="1400" spc="114" dirty="0">
                <a:latin typeface="Tahoma"/>
                <a:cs typeface="Tahoma"/>
              </a:rPr>
              <a:t>с</a:t>
            </a:r>
            <a:r>
              <a:rPr lang="ru-RU" sz="1400" spc="-90" dirty="0">
                <a:latin typeface="Tahoma"/>
                <a:cs typeface="Tahoma"/>
              </a:rPr>
              <a:t> </a:t>
            </a:r>
            <a:r>
              <a:rPr lang="ru-RU" sz="1400" spc="65" dirty="0">
                <a:latin typeface="Tahoma"/>
                <a:cs typeface="Tahoma"/>
              </a:rPr>
              <a:t>организациями </a:t>
            </a:r>
            <a:r>
              <a:rPr lang="ru-RU" sz="1400" spc="-420" dirty="0">
                <a:latin typeface="Tahoma"/>
                <a:cs typeface="Tahoma"/>
              </a:rPr>
              <a:t> </a:t>
            </a:r>
            <a:r>
              <a:rPr lang="ru-RU" sz="1400" spc="60" dirty="0">
                <a:latin typeface="Tahoma"/>
                <a:cs typeface="Tahoma"/>
              </a:rPr>
              <a:t>реального</a:t>
            </a:r>
            <a:r>
              <a:rPr lang="ru-RU" sz="1400" spc="-95" dirty="0">
                <a:latin typeface="Tahoma"/>
                <a:cs typeface="Tahoma"/>
              </a:rPr>
              <a:t> </a:t>
            </a:r>
            <a:r>
              <a:rPr lang="ru-RU" sz="1400" spc="75" dirty="0">
                <a:latin typeface="Tahoma"/>
                <a:cs typeface="Tahoma"/>
              </a:rPr>
              <a:t>сектора</a:t>
            </a:r>
            <a:r>
              <a:rPr lang="ru-RU" sz="1400" spc="-95" dirty="0">
                <a:latin typeface="Tahoma"/>
                <a:cs typeface="Tahoma"/>
              </a:rPr>
              <a:t> </a:t>
            </a:r>
            <a:r>
              <a:rPr lang="ru-RU" sz="1400" spc="80" dirty="0">
                <a:latin typeface="Tahoma"/>
                <a:cs typeface="Tahoma"/>
              </a:rPr>
              <a:t>экономики</a:t>
            </a:r>
            <a:endParaRPr lang="ru-RU" sz="14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2910" y="1536759"/>
            <a:ext cx="3871024" cy="47387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17</a:t>
            </a:fld>
            <a:endParaRPr spc="-5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8ACD7F-BCB9-43F6-BA8F-1B3FD68222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52" y="322384"/>
            <a:ext cx="2314034" cy="609552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9F1C199E-2C3A-4878-914A-291F7110F082}"/>
              </a:ext>
            </a:extLst>
          </p:cNvPr>
          <p:cNvSpPr txBox="1">
            <a:spLocks/>
          </p:cNvSpPr>
          <p:nvPr/>
        </p:nvSpPr>
        <p:spPr>
          <a:xfrm>
            <a:off x="616803" y="259080"/>
            <a:ext cx="5909310" cy="8592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ts val="3120"/>
              </a:lnSpc>
              <a:spcBef>
                <a:spcPts val="500"/>
              </a:spcBef>
            </a:pPr>
            <a:r>
              <a:rPr lang="ru-RU" sz="3000" kern="0" dirty="0">
                <a:latin typeface="Verdana" panose="020B0604030504040204" pitchFamily="34" charset="0"/>
                <a:ea typeface="Verdana" panose="020B0604030504040204" pitchFamily="34" charset="0"/>
              </a:rPr>
              <a:t>Пример оформления  слайда с текстом и фото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804" y="1185666"/>
            <a:ext cx="326939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70" dirty="0">
                <a:latin typeface="Tahoma"/>
                <a:cs typeface="Tahoma"/>
              </a:rPr>
              <a:t>Н</a:t>
            </a:r>
            <a:r>
              <a:rPr sz="2000" b="1" spc="85" dirty="0">
                <a:latin typeface="Tahoma"/>
                <a:cs typeface="Tahoma"/>
              </a:rPr>
              <a:t>а</a:t>
            </a:r>
            <a:r>
              <a:rPr sz="2000" b="1" spc="160" dirty="0">
                <a:latin typeface="Tahoma"/>
                <a:cs typeface="Tahoma"/>
              </a:rPr>
              <a:t>з</a:t>
            </a:r>
            <a:r>
              <a:rPr sz="2000" b="1" spc="85" dirty="0">
                <a:latin typeface="Tahoma"/>
                <a:cs typeface="Tahoma"/>
              </a:rPr>
              <a:t>ва</a:t>
            </a:r>
            <a:r>
              <a:rPr sz="2000" b="1" spc="95" dirty="0">
                <a:latin typeface="Tahoma"/>
                <a:cs typeface="Tahoma"/>
              </a:rPr>
              <a:t>ни</a:t>
            </a:r>
            <a:r>
              <a:rPr sz="2000" b="1" spc="105" dirty="0">
                <a:latin typeface="Tahoma"/>
                <a:cs typeface="Tahoma"/>
              </a:rPr>
              <a:t>е</a:t>
            </a:r>
            <a:r>
              <a:rPr sz="2000" b="1" spc="-150" dirty="0">
                <a:latin typeface="Tahoma"/>
                <a:cs typeface="Tahoma"/>
              </a:rPr>
              <a:t> </a:t>
            </a:r>
            <a:r>
              <a:rPr sz="2000" b="1" spc="5" dirty="0">
                <a:latin typeface="Tahoma"/>
                <a:cs typeface="Tahoma"/>
              </a:rPr>
              <a:t>т</a:t>
            </a:r>
            <a:r>
              <a:rPr sz="2000" b="1" spc="85" dirty="0">
                <a:latin typeface="Tahoma"/>
                <a:cs typeface="Tahoma"/>
              </a:rPr>
              <a:t>а</a:t>
            </a:r>
            <a:r>
              <a:rPr sz="2000" b="1" spc="65" dirty="0">
                <a:latin typeface="Tahoma"/>
                <a:cs typeface="Tahoma"/>
              </a:rPr>
              <a:t>б</a:t>
            </a:r>
            <a:r>
              <a:rPr sz="2000" b="1" spc="60" dirty="0">
                <a:latin typeface="Tahoma"/>
                <a:cs typeface="Tahoma"/>
              </a:rPr>
              <a:t>л</a:t>
            </a:r>
            <a:r>
              <a:rPr sz="2000" b="1" spc="95" dirty="0">
                <a:latin typeface="Tahoma"/>
                <a:cs typeface="Tahoma"/>
              </a:rPr>
              <a:t>и</a:t>
            </a:r>
            <a:r>
              <a:rPr sz="2000" b="1" spc="90" dirty="0">
                <a:latin typeface="Tahoma"/>
                <a:cs typeface="Tahoma"/>
              </a:rPr>
              <a:t>цы</a:t>
            </a:r>
            <a:endParaRPr sz="2000" b="1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6804" y="399288"/>
            <a:ext cx="626380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Verdana" panose="020B0604030504040204" pitchFamily="34" charset="0"/>
                <a:ea typeface="Verdana" panose="020B0604030504040204" pitchFamily="34" charset="0"/>
              </a:rPr>
              <a:t>Пример слайда с таблицей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18</a:t>
            </a:fld>
            <a:endParaRPr spc="-5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35F691D0-4B8D-DA5E-0639-DB027AAA8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60430"/>
              </p:ext>
            </p:extLst>
          </p:nvPr>
        </p:nvGraphicFramePr>
        <p:xfrm>
          <a:off x="563025" y="1751282"/>
          <a:ext cx="10891520" cy="440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280">
                  <a:extLst>
                    <a:ext uri="{9D8B030D-6E8A-4147-A177-3AD203B41FA5}">
                      <a16:colId xmlns:a16="http://schemas.microsoft.com/office/drawing/2014/main" val="2935329716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3841175847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541245602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622694231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3187052312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36887962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67590427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Номер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Дата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Время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Стоимость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Город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Вылет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Прилет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625096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Разработка инвестиционной стратегии </a:t>
                      </a:r>
                      <a:b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</a:br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и правовое регулирование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923925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Инвестиционная стратегия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515368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Правовое регулирование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137258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Разработка инвестиционной стратегии </a:t>
                      </a:r>
                      <a:b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</a:br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и правовое регулирование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934118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Разработка инвестиционной стратегии </a:t>
                      </a:r>
                      <a:b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</a:br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и правовое регулирование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808102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СУММА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047152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1154E3-7643-460D-B2E7-227BFD105D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52" y="322384"/>
            <a:ext cx="2314034" cy="6095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804" y="399288"/>
            <a:ext cx="6017856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/>
              <a:t>Пример слайда с диаграммой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6804" y="1254252"/>
            <a:ext cx="1812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5" dirty="0">
                <a:latin typeface="Tahoma"/>
                <a:cs typeface="Tahoma"/>
              </a:rPr>
              <a:t>Подзаголовок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58732" y="3015805"/>
            <a:ext cx="4960620" cy="2605405"/>
            <a:chOff x="858732" y="3015805"/>
            <a:chExt cx="4960620" cy="2605405"/>
          </a:xfrm>
        </p:grpSpPr>
        <p:sp>
          <p:nvSpPr>
            <p:cNvPr id="8" name="object 8"/>
            <p:cNvSpPr/>
            <p:nvPr/>
          </p:nvSpPr>
          <p:spPr>
            <a:xfrm>
              <a:off x="858732" y="3538728"/>
              <a:ext cx="638175" cy="1557655"/>
            </a:xfrm>
            <a:custGeom>
              <a:avLst/>
              <a:gdLst/>
              <a:ahLst/>
              <a:cxnLst/>
              <a:rect l="l" t="t" r="r" b="b"/>
              <a:pathLst>
                <a:path w="638175" h="1557654">
                  <a:moveTo>
                    <a:pt x="0" y="1557528"/>
                  </a:moveTo>
                  <a:lnTo>
                    <a:pt x="141011" y="1557528"/>
                  </a:lnTo>
                </a:path>
                <a:path w="638175" h="1557654">
                  <a:moveTo>
                    <a:pt x="272075" y="1557528"/>
                  </a:moveTo>
                  <a:lnTo>
                    <a:pt x="308651" y="1557528"/>
                  </a:lnTo>
                </a:path>
                <a:path w="638175" h="1557654">
                  <a:moveTo>
                    <a:pt x="0" y="1039368"/>
                  </a:moveTo>
                  <a:lnTo>
                    <a:pt x="141011" y="1039368"/>
                  </a:lnTo>
                </a:path>
                <a:path w="638175" h="1557654">
                  <a:moveTo>
                    <a:pt x="272075" y="1039368"/>
                  </a:moveTo>
                  <a:lnTo>
                    <a:pt x="308651" y="1039368"/>
                  </a:lnTo>
                </a:path>
                <a:path w="638175" h="1557654">
                  <a:moveTo>
                    <a:pt x="0" y="521208"/>
                  </a:moveTo>
                  <a:lnTo>
                    <a:pt x="141011" y="521208"/>
                  </a:lnTo>
                </a:path>
                <a:path w="638175" h="1557654">
                  <a:moveTo>
                    <a:pt x="272075" y="521208"/>
                  </a:moveTo>
                  <a:lnTo>
                    <a:pt x="637835" y="521208"/>
                  </a:lnTo>
                </a:path>
                <a:path w="638175" h="1557654">
                  <a:moveTo>
                    <a:pt x="0" y="0"/>
                  </a:moveTo>
                  <a:lnTo>
                    <a:pt x="141011" y="0"/>
                  </a:lnTo>
                </a:path>
                <a:path w="638175" h="1557654">
                  <a:moveTo>
                    <a:pt x="272075" y="0"/>
                  </a:moveTo>
                  <a:lnTo>
                    <a:pt x="637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9743" y="3383279"/>
              <a:ext cx="131445" cy="2228215"/>
            </a:xfrm>
            <a:custGeom>
              <a:avLst/>
              <a:gdLst/>
              <a:ahLst/>
              <a:cxnLst/>
              <a:rect l="l" t="t" r="r" b="b"/>
              <a:pathLst>
                <a:path w="131444" h="2228215">
                  <a:moveTo>
                    <a:pt x="131064" y="0"/>
                  </a:moveTo>
                  <a:lnTo>
                    <a:pt x="0" y="0"/>
                  </a:lnTo>
                  <a:lnTo>
                    <a:pt x="0" y="2228087"/>
                  </a:lnTo>
                  <a:lnTo>
                    <a:pt x="131064" y="2228087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5399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5399" y="4575714"/>
              <a:ext cx="201295" cy="5080"/>
            </a:xfrm>
            <a:custGeom>
              <a:avLst/>
              <a:gdLst/>
              <a:ahLst/>
              <a:cxnLst/>
              <a:rect l="l" t="t" r="r" b="b"/>
              <a:pathLst>
                <a:path w="201294" h="5079">
                  <a:moveTo>
                    <a:pt x="0" y="4762"/>
                  </a:moveTo>
                  <a:lnTo>
                    <a:pt x="201168" y="4762"/>
                  </a:lnTo>
                </a:path>
                <a:path w="201294" h="5079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67383" y="4370831"/>
              <a:ext cx="128270" cy="1240790"/>
            </a:xfrm>
            <a:custGeom>
              <a:avLst/>
              <a:gdLst/>
              <a:ahLst/>
              <a:cxnLst/>
              <a:rect l="l" t="t" r="r" b="b"/>
              <a:pathLst>
                <a:path w="128269" h="1240789">
                  <a:moveTo>
                    <a:pt x="128015" y="0"/>
                  </a:moveTo>
                  <a:lnTo>
                    <a:pt x="0" y="0"/>
                  </a:lnTo>
                  <a:lnTo>
                    <a:pt x="0" y="1240535"/>
                  </a:lnTo>
                  <a:lnTo>
                    <a:pt x="128015" y="1240535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9991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31975" y="4578095"/>
              <a:ext cx="128270" cy="1033780"/>
            </a:xfrm>
            <a:custGeom>
              <a:avLst/>
              <a:gdLst/>
              <a:ahLst/>
              <a:cxnLst/>
              <a:rect l="l" t="t" r="r" b="b"/>
              <a:pathLst>
                <a:path w="128269" h="1033779">
                  <a:moveTo>
                    <a:pt x="128015" y="0"/>
                  </a:moveTo>
                  <a:lnTo>
                    <a:pt x="0" y="0"/>
                  </a:lnTo>
                  <a:lnTo>
                    <a:pt x="0" y="1033271"/>
                  </a:lnTo>
                  <a:lnTo>
                    <a:pt x="128015" y="1033271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7631" y="5096255"/>
              <a:ext cx="777240" cy="0"/>
            </a:xfrm>
            <a:custGeom>
              <a:avLst/>
              <a:gdLst/>
              <a:ahLst/>
              <a:cxnLst/>
              <a:rect l="l" t="t" r="r" b="b"/>
              <a:pathLst>
                <a:path w="777239">
                  <a:moveTo>
                    <a:pt x="0" y="0"/>
                  </a:moveTo>
                  <a:lnTo>
                    <a:pt x="33528" y="0"/>
                  </a:lnTo>
                </a:path>
                <a:path w="777239">
                  <a:moveTo>
                    <a:pt x="329184" y="0"/>
                  </a:moveTo>
                  <a:lnTo>
                    <a:pt x="612648" y="0"/>
                  </a:lnTo>
                </a:path>
                <a:path w="777239">
                  <a:moveTo>
                    <a:pt x="743712" y="0"/>
                  </a:moveTo>
                  <a:lnTo>
                    <a:pt x="7772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92223" y="4575714"/>
              <a:ext cx="448309" cy="5080"/>
            </a:xfrm>
            <a:custGeom>
              <a:avLst/>
              <a:gdLst/>
              <a:ahLst/>
              <a:cxnLst/>
              <a:rect l="l" t="t" r="r" b="b"/>
              <a:pathLst>
                <a:path w="448310" h="5079">
                  <a:moveTo>
                    <a:pt x="0" y="4762"/>
                  </a:moveTo>
                  <a:lnTo>
                    <a:pt x="33527" y="4762"/>
                  </a:lnTo>
                </a:path>
                <a:path w="448310" h="5079">
                  <a:moveTo>
                    <a:pt x="164592" y="4762"/>
                  </a:moveTo>
                  <a:lnTo>
                    <a:pt x="448056" y="4762"/>
                  </a:lnTo>
                </a:path>
                <a:path w="448310" h="5079">
                  <a:moveTo>
                    <a:pt x="0" y="0"/>
                  </a:moveTo>
                  <a:lnTo>
                    <a:pt x="448056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71344" y="4578096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0280" y="4319015"/>
              <a:ext cx="131445" cy="1292860"/>
            </a:xfrm>
            <a:custGeom>
              <a:avLst/>
              <a:gdLst/>
              <a:ahLst/>
              <a:cxnLst/>
              <a:rect l="l" t="t" r="r" b="b"/>
              <a:pathLst>
                <a:path w="131444" h="1292860">
                  <a:moveTo>
                    <a:pt x="131063" y="0"/>
                  </a:moveTo>
                  <a:lnTo>
                    <a:pt x="0" y="0"/>
                  </a:lnTo>
                  <a:lnTo>
                    <a:pt x="0" y="1292351"/>
                  </a:lnTo>
                  <a:lnTo>
                    <a:pt x="131063" y="1292351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35936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35936" y="4575714"/>
              <a:ext cx="201295" cy="5080"/>
            </a:xfrm>
            <a:custGeom>
              <a:avLst/>
              <a:gdLst/>
              <a:ahLst/>
              <a:cxnLst/>
              <a:rect l="l" t="t" r="r" b="b"/>
              <a:pathLst>
                <a:path w="201294" h="5079">
                  <a:moveTo>
                    <a:pt x="0" y="4762"/>
                  </a:moveTo>
                  <a:lnTo>
                    <a:pt x="201168" y="4762"/>
                  </a:lnTo>
                </a:path>
                <a:path w="201294" h="5079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27631" y="3538728"/>
              <a:ext cx="1274445" cy="521334"/>
            </a:xfrm>
            <a:custGeom>
              <a:avLst/>
              <a:gdLst/>
              <a:ahLst/>
              <a:cxnLst/>
              <a:rect l="l" t="t" r="r" b="b"/>
              <a:pathLst>
                <a:path w="1274445" h="521335">
                  <a:moveTo>
                    <a:pt x="0" y="521208"/>
                  </a:moveTo>
                  <a:lnTo>
                    <a:pt x="777240" y="521208"/>
                  </a:lnTo>
                </a:path>
                <a:path w="1274445" h="521335">
                  <a:moveTo>
                    <a:pt x="908304" y="521208"/>
                  </a:moveTo>
                  <a:lnTo>
                    <a:pt x="1274064" y="521208"/>
                  </a:lnTo>
                </a:path>
                <a:path w="1274445" h="521335">
                  <a:moveTo>
                    <a:pt x="0" y="0"/>
                  </a:moveTo>
                  <a:lnTo>
                    <a:pt x="777240" y="0"/>
                  </a:lnTo>
                </a:path>
                <a:path w="1274445" h="521335">
                  <a:moveTo>
                    <a:pt x="908304" y="0"/>
                  </a:moveTo>
                  <a:lnTo>
                    <a:pt x="12740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04872" y="3331463"/>
              <a:ext cx="131445" cy="2280285"/>
            </a:xfrm>
            <a:custGeom>
              <a:avLst/>
              <a:gdLst/>
              <a:ahLst/>
              <a:cxnLst/>
              <a:rect l="l" t="t" r="r" b="b"/>
              <a:pathLst>
                <a:path w="131444" h="2280285">
                  <a:moveTo>
                    <a:pt x="131063" y="0"/>
                  </a:moveTo>
                  <a:lnTo>
                    <a:pt x="0" y="0"/>
                  </a:lnTo>
                  <a:lnTo>
                    <a:pt x="0" y="2279903"/>
                  </a:lnTo>
                  <a:lnTo>
                    <a:pt x="131063" y="2279903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00527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72512" y="4578095"/>
              <a:ext cx="128270" cy="1033780"/>
            </a:xfrm>
            <a:custGeom>
              <a:avLst/>
              <a:gdLst/>
              <a:ahLst/>
              <a:cxnLst/>
              <a:rect l="l" t="t" r="r" b="b"/>
              <a:pathLst>
                <a:path w="128269" h="1033779">
                  <a:moveTo>
                    <a:pt x="128015" y="0"/>
                  </a:moveTo>
                  <a:lnTo>
                    <a:pt x="0" y="0"/>
                  </a:lnTo>
                  <a:lnTo>
                    <a:pt x="0" y="1033271"/>
                  </a:lnTo>
                  <a:lnTo>
                    <a:pt x="128015" y="1033271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97352" y="5096255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10">
                  <a:moveTo>
                    <a:pt x="0" y="0"/>
                  </a:moveTo>
                  <a:lnTo>
                    <a:pt x="283463" y="0"/>
                  </a:lnTo>
                </a:path>
                <a:path w="448310">
                  <a:moveTo>
                    <a:pt x="414527" y="0"/>
                  </a:moveTo>
                  <a:lnTo>
                    <a:pt x="4480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32759" y="4575714"/>
              <a:ext cx="448309" cy="5080"/>
            </a:xfrm>
            <a:custGeom>
              <a:avLst/>
              <a:gdLst/>
              <a:ahLst/>
              <a:cxnLst/>
              <a:rect l="l" t="t" r="r" b="b"/>
              <a:pathLst>
                <a:path w="448310" h="5079">
                  <a:moveTo>
                    <a:pt x="0" y="4762"/>
                  </a:moveTo>
                  <a:lnTo>
                    <a:pt x="33527" y="4762"/>
                  </a:lnTo>
                </a:path>
                <a:path w="448310" h="5079">
                  <a:moveTo>
                    <a:pt x="164591" y="4762"/>
                  </a:moveTo>
                  <a:lnTo>
                    <a:pt x="448055" y="4762"/>
                  </a:lnTo>
                </a:path>
                <a:path w="448310" h="5079">
                  <a:moveTo>
                    <a:pt x="0" y="0"/>
                  </a:moveTo>
                  <a:lnTo>
                    <a:pt x="448055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32759" y="4059936"/>
              <a:ext cx="777240" cy="518159"/>
            </a:xfrm>
            <a:custGeom>
              <a:avLst/>
              <a:gdLst/>
              <a:ahLst/>
              <a:cxnLst/>
              <a:rect l="l" t="t" r="r" b="b"/>
              <a:pathLst>
                <a:path w="777239" h="518160">
                  <a:moveTo>
                    <a:pt x="579119" y="518160"/>
                  </a:moveTo>
                  <a:lnTo>
                    <a:pt x="777239" y="518160"/>
                  </a:lnTo>
                </a:path>
                <a:path w="777239" h="518160">
                  <a:moveTo>
                    <a:pt x="0" y="0"/>
                  </a:moveTo>
                  <a:lnTo>
                    <a:pt x="4480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11880" y="4057554"/>
              <a:ext cx="365760" cy="5080"/>
            </a:xfrm>
            <a:custGeom>
              <a:avLst/>
              <a:gdLst/>
              <a:ahLst/>
              <a:cxnLst/>
              <a:rect l="l" t="t" r="r" b="b"/>
              <a:pathLst>
                <a:path w="365760" h="5079">
                  <a:moveTo>
                    <a:pt x="0" y="4762"/>
                  </a:moveTo>
                  <a:lnTo>
                    <a:pt x="365760" y="4762"/>
                  </a:lnTo>
                </a:path>
                <a:path w="365760" h="507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80815" y="3797807"/>
              <a:ext cx="131445" cy="1813560"/>
            </a:xfrm>
            <a:custGeom>
              <a:avLst/>
              <a:gdLst/>
              <a:ahLst/>
              <a:cxnLst/>
              <a:rect l="l" t="t" r="r" b="b"/>
              <a:pathLst>
                <a:path w="131445" h="1813560">
                  <a:moveTo>
                    <a:pt x="131063" y="0"/>
                  </a:moveTo>
                  <a:lnTo>
                    <a:pt x="0" y="0"/>
                  </a:lnTo>
                  <a:lnTo>
                    <a:pt x="0" y="1813559"/>
                  </a:lnTo>
                  <a:lnTo>
                    <a:pt x="131063" y="181355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76471" y="4578096"/>
              <a:ext cx="1109980" cy="518159"/>
            </a:xfrm>
            <a:custGeom>
              <a:avLst/>
              <a:gdLst/>
              <a:ahLst/>
              <a:cxnLst/>
              <a:rect l="l" t="t" r="r" b="b"/>
              <a:pathLst>
                <a:path w="1109979" h="518160">
                  <a:moveTo>
                    <a:pt x="0" y="518160"/>
                  </a:moveTo>
                  <a:lnTo>
                    <a:pt x="33527" y="518160"/>
                  </a:lnTo>
                </a:path>
                <a:path w="1109979" h="518160">
                  <a:moveTo>
                    <a:pt x="661415" y="518160"/>
                  </a:moveTo>
                  <a:lnTo>
                    <a:pt x="944879" y="518160"/>
                  </a:lnTo>
                </a:path>
                <a:path w="1109979" h="518160">
                  <a:moveTo>
                    <a:pt x="1075943" y="518160"/>
                  </a:moveTo>
                  <a:lnTo>
                    <a:pt x="1109472" y="518160"/>
                  </a:lnTo>
                </a:path>
                <a:path w="1109979" h="518160">
                  <a:moveTo>
                    <a:pt x="661415" y="0"/>
                  </a:moveTo>
                  <a:lnTo>
                    <a:pt x="944879" y="0"/>
                  </a:lnTo>
                </a:path>
                <a:path w="1109979" h="518160">
                  <a:moveTo>
                    <a:pt x="1075943" y="0"/>
                  </a:moveTo>
                  <a:lnTo>
                    <a:pt x="11094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05655" y="4057554"/>
              <a:ext cx="615950" cy="5080"/>
            </a:xfrm>
            <a:custGeom>
              <a:avLst/>
              <a:gdLst/>
              <a:ahLst/>
              <a:cxnLst/>
              <a:rect l="l" t="t" r="r" b="b"/>
              <a:pathLst>
                <a:path w="615950" h="5079">
                  <a:moveTo>
                    <a:pt x="0" y="4762"/>
                  </a:moveTo>
                  <a:lnTo>
                    <a:pt x="201168" y="4762"/>
                  </a:lnTo>
                </a:path>
                <a:path w="615950" h="5079">
                  <a:moveTo>
                    <a:pt x="332232" y="4762"/>
                  </a:moveTo>
                  <a:lnTo>
                    <a:pt x="615696" y="4762"/>
                  </a:lnTo>
                </a:path>
                <a:path w="615950" h="5079">
                  <a:moveTo>
                    <a:pt x="0" y="0"/>
                  </a:moveTo>
                  <a:lnTo>
                    <a:pt x="615696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32759" y="3538728"/>
              <a:ext cx="2018030" cy="521334"/>
            </a:xfrm>
            <a:custGeom>
              <a:avLst/>
              <a:gdLst/>
              <a:ahLst/>
              <a:cxnLst/>
              <a:rect l="l" t="t" r="r" b="b"/>
              <a:pathLst>
                <a:path w="2018029" h="521335">
                  <a:moveTo>
                    <a:pt x="1819655" y="521208"/>
                  </a:moveTo>
                  <a:lnTo>
                    <a:pt x="2017776" y="521208"/>
                  </a:lnTo>
                </a:path>
                <a:path w="2018029" h="521335">
                  <a:moveTo>
                    <a:pt x="0" y="0"/>
                  </a:moveTo>
                  <a:lnTo>
                    <a:pt x="1688591" y="0"/>
                  </a:lnTo>
                </a:path>
                <a:path w="2018029" h="521335">
                  <a:moveTo>
                    <a:pt x="1819655" y="0"/>
                  </a:moveTo>
                  <a:lnTo>
                    <a:pt x="20177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21351" y="3279647"/>
              <a:ext cx="131445" cy="2331720"/>
            </a:xfrm>
            <a:custGeom>
              <a:avLst/>
              <a:gdLst/>
              <a:ahLst/>
              <a:cxnLst/>
              <a:rect l="l" t="t" r="r" b="b"/>
              <a:pathLst>
                <a:path w="131445" h="2331720">
                  <a:moveTo>
                    <a:pt x="131063" y="0"/>
                  </a:moveTo>
                  <a:lnTo>
                    <a:pt x="0" y="0"/>
                  </a:lnTo>
                  <a:lnTo>
                    <a:pt x="0" y="2331719"/>
                  </a:lnTo>
                  <a:lnTo>
                    <a:pt x="131063" y="233171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45408" y="4681727"/>
              <a:ext cx="131445" cy="929640"/>
            </a:xfrm>
            <a:custGeom>
              <a:avLst/>
              <a:gdLst/>
              <a:ahLst/>
              <a:cxnLst/>
              <a:rect l="l" t="t" r="r" b="b"/>
              <a:pathLst>
                <a:path w="131445" h="929639">
                  <a:moveTo>
                    <a:pt x="131063" y="0"/>
                  </a:moveTo>
                  <a:lnTo>
                    <a:pt x="0" y="0"/>
                  </a:lnTo>
                  <a:lnTo>
                    <a:pt x="0" y="929639"/>
                  </a:lnTo>
                  <a:lnTo>
                    <a:pt x="131063" y="92963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17007" y="4578096"/>
              <a:ext cx="33655" cy="518159"/>
            </a:xfrm>
            <a:custGeom>
              <a:avLst/>
              <a:gdLst/>
              <a:ahLst/>
              <a:cxnLst/>
              <a:rect l="l" t="t" r="r" b="b"/>
              <a:pathLst>
                <a:path w="33654" h="518160">
                  <a:moveTo>
                    <a:pt x="0" y="518160"/>
                  </a:moveTo>
                  <a:lnTo>
                    <a:pt x="33527" y="518160"/>
                  </a:lnTo>
                </a:path>
                <a:path w="33654" h="518160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85944" y="4163567"/>
              <a:ext cx="131445" cy="1447800"/>
            </a:xfrm>
            <a:custGeom>
              <a:avLst/>
              <a:gdLst/>
              <a:ahLst/>
              <a:cxnLst/>
              <a:rect l="l" t="t" r="r" b="b"/>
              <a:pathLst>
                <a:path w="131445" h="1447800">
                  <a:moveTo>
                    <a:pt x="131063" y="0"/>
                  </a:moveTo>
                  <a:lnTo>
                    <a:pt x="0" y="0"/>
                  </a:lnTo>
                  <a:lnTo>
                    <a:pt x="0" y="1447799"/>
                  </a:lnTo>
                  <a:lnTo>
                    <a:pt x="131063" y="144779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41063" y="4578096"/>
              <a:ext cx="36830" cy="518159"/>
            </a:xfrm>
            <a:custGeom>
              <a:avLst/>
              <a:gdLst/>
              <a:ahLst/>
              <a:cxnLst/>
              <a:rect l="l" t="t" r="r" b="b"/>
              <a:pathLst>
                <a:path w="36829" h="518160">
                  <a:moveTo>
                    <a:pt x="0" y="518160"/>
                  </a:moveTo>
                  <a:lnTo>
                    <a:pt x="36575" y="518160"/>
                  </a:lnTo>
                </a:path>
                <a:path w="36829" h="51816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09999" y="4059935"/>
              <a:ext cx="131445" cy="1551940"/>
            </a:xfrm>
            <a:custGeom>
              <a:avLst/>
              <a:gdLst/>
              <a:ahLst/>
              <a:cxnLst/>
              <a:rect l="l" t="t" r="r" b="b"/>
              <a:pathLst>
                <a:path w="131445" h="1551939">
                  <a:moveTo>
                    <a:pt x="131063" y="0"/>
                  </a:moveTo>
                  <a:lnTo>
                    <a:pt x="0" y="0"/>
                  </a:lnTo>
                  <a:lnTo>
                    <a:pt x="0" y="1551431"/>
                  </a:lnTo>
                  <a:lnTo>
                    <a:pt x="131063" y="1551431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181600" y="3538728"/>
              <a:ext cx="33655" cy="1557655"/>
            </a:xfrm>
            <a:custGeom>
              <a:avLst/>
              <a:gdLst/>
              <a:ahLst/>
              <a:cxnLst/>
              <a:rect l="l" t="t" r="r" b="b"/>
              <a:pathLst>
                <a:path w="33654" h="1557654">
                  <a:moveTo>
                    <a:pt x="0" y="1557528"/>
                  </a:moveTo>
                  <a:lnTo>
                    <a:pt x="33527" y="1557528"/>
                  </a:lnTo>
                </a:path>
                <a:path w="33654" h="1557654">
                  <a:moveTo>
                    <a:pt x="0" y="1039368"/>
                  </a:moveTo>
                  <a:lnTo>
                    <a:pt x="33527" y="1039368"/>
                  </a:lnTo>
                </a:path>
                <a:path w="33654" h="1557654">
                  <a:moveTo>
                    <a:pt x="0" y="521208"/>
                  </a:moveTo>
                  <a:lnTo>
                    <a:pt x="33527" y="521208"/>
                  </a:lnTo>
                </a:path>
                <a:path w="33654" h="1557654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58732" y="3022949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688627" y="0"/>
                  </a:lnTo>
                </a:path>
                <a:path w="4960620">
                  <a:moveTo>
                    <a:pt x="4816643" y="0"/>
                  </a:moveTo>
                  <a:lnTo>
                    <a:pt x="4960227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58732" y="3018186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960227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50536" y="3020567"/>
              <a:ext cx="131445" cy="2590800"/>
            </a:xfrm>
            <a:custGeom>
              <a:avLst/>
              <a:gdLst/>
              <a:ahLst/>
              <a:cxnLst/>
              <a:rect l="l" t="t" r="r" b="b"/>
              <a:pathLst>
                <a:path w="131445" h="2590800">
                  <a:moveTo>
                    <a:pt x="131063" y="0"/>
                  </a:moveTo>
                  <a:lnTo>
                    <a:pt x="0" y="0"/>
                  </a:lnTo>
                  <a:lnTo>
                    <a:pt x="0" y="2590799"/>
                  </a:lnTo>
                  <a:lnTo>
                    <a:pt x="131063" y="259079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27631" y="4575714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4762"/>
                  </a:moveTo>
                  <a:lnTo>
                    <a:pt x="33528" y="4762"/>
                  </a:lnTo>
                </a:path>
                <a:path w="33655" h="5079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96567" y="3383279"/>
              <a:ext cx="131445" cy="2228215"/>
            </a:xfrm>
            <a:custGeom>
              <a:avLst/>
              <a:gdLst/>
              <a:ahLst/>
              <a:cxnLst/>
              <a:rect l="l" t="t" r="r" b="b"/>
              <a:pathLst>
                <a:path w="131444" h="2228215">
                  <a:moveTo>
                    <a:pt x="131063" y="0"/>
                  </a:moveTo>
                  <a:lnTo>
                    <a:pt x="0" y="0"/>
                  </a:lnTo>
                  <a:lnTo>
                    <a:pt x="0" y="2228087"/>
                  </a:lnTo>
                  <a:lnTo>
                    <a:pt x="131063" y="2228087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65119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65119" y="4575714"/>
              <a:ext cx="36830" cy="5080"/>
            </a:xfrm>
            <a:custGeom>
              <a:avLst/>
              <a:gdLst/>
              <a:ahLst/>
              <a:cxnLst/>
              <a:rect l="l" t="t" r="r" b="b"/>
              <a:pathLst>
                <a:path w="36830" h="5079">
                  <a:moveTo>
                    <a:pt x="0" y="4762"/>
                  </a:moveTo>
                  <a:lnTo>
                    <a:pt x="36575" y="4762"/>
                  </a:lnTo>
                </a:path>
                <a:path w="36830" h="5079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37103" y="4319015"/>
              <a:ext cx="128270" cy="1292860"/>
            </a:xfrm>
            <a:custGeom>
              <a:avLst/>
              <a:gdLst/>
              <a:ahLst/>
              <a:cxnLst/>
              <a:rect l="l" t="t" r="r" b="b"/>
              <a:pathLst>
                <a:path w="128269" h="1292860">
                  <a:moveTo>
                    <a:pt x="128015" y="0"/>
                  </a:moveTo>
                  <a:lnTo>
                    <a:pt x="0" y="0"/>
                  </a:lnTo>
                  <a:lnTo>
                    <a:pt x="0" y="1292351"/>
                  </a:lnTo>
                  <a:lnTo>
                    <a:pt x="128015" y="1292351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105655" y="4578096"/>
              <a:ext cx="201295" cy="518159"/>
            </a:xfrm>
            <a:custGeom>
              <a:avLst/>
              <a:gdLst/>
              <a:ahLst/>
              <a:cxnLst/>
              <a:rect l="l" t="t" r="r" b="b"/>
              <a:pathLst>
                <a:path w="201295" h="518160">
                  <a:moveTo>
                    <a:pt x="0" y="518160"/>
                  </a:moveTo>
                  <a:lnTo>
                    <a:pt x="36576" y="518160"/>
                  </a:lnTo>
                </a:path>
                <a:path w="201295" h="518160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77640" y="3797807"/>
              <a:ext cx="128270" cy="1813560"/>
            </a:xfrm>
            <a:custGeom>
              <a:avLst/>
              <a:gdLst/>
              <a:ahLst/>
              <a:cxnLst/>
              <a:rect l="l" t="t" r="r" b="b"/>
              <a:pathLst>
                <a:path w="128270" h="1813560">
                  <a:moveTo>
                    <a:pt x="128015" y="0"/>
                  </a:moveTo>
                  <a:lnTo>
                    <a:pt x="0" y="0"/>
                  </a:lnTo>
                  <a:lnTo>
                    <a:pt x="0" y="1813559"/>
                  </a:lnTo>
                  <a:lnTo>
                    <a:pt x="128015" y="1813559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46191" y="3538728"/>
              <a:ext cx="201295" cy="1557655"/>
            </a:xfrm>
            <a:custGeom>
              <a:avLst/>
              <a:gdLst/>
              <a:ahLst/>
              <a:cxnLst/>
              <a:rect l="l" t="t" r="r" b="b"/>
              <a:pathLst>
                <a:path w="201295" h="1557654">
                  <a:moveTo>
                    <a:pt x="0" y="1557528"/>
                  </a:moveTo>
                  <a:lnTo>
                    <a:pt x="36575" y="1557528"/>
                  </a:lnTo>
                </a:path>
                <a:path w="201295" h="1557654">
                  <a:moveTo>
                    <a:pt x="0" y="1039368"/>
                  </a:moveTo>
                  <a:lnTo>
                    <a:pt x="36575" y="1039368"/>
                  </a:lnTo>
                </a:path>
                <a:path w="201295" h="1557654">
                  <a:moveTo>
                    <a:pt x="0" y="521208"/>
                  </a:moveTo>
                  <a:lnTo>
                    <a:pt x="201168" y="521208"/>
                  </a:lnTo>
                </a:path>
                <a:path w="201295" h="155765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15127" y="3279647"/>
              <a:ext cx="131445" cy="2331720"/>
            </a:xfrm>
            <a:custGeom>
              <a:avLst/>
              <a:gdLst/>
              <a:ahLst/>
              <a:cxnLst/>
              <a:rect l="l" t="t" r="r" b="b"/>
              <a:pathLst>
                <a:path w="131445" h="2331720">
                  <a:moveTo>
                    <a:pt x="131063" y="0"/>
                  </a:moveTo>
                  <a:lnTo>
                    <a:pt x="0" y="0"/>
                  </a:lnTo>
                  <a:lnTo>
                    <a:pt x="0" y="2331719"/>
                  </a:lnTo>
                  <a:lnTo>
                    <a:pt x="131063" y="233171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92223" y="5096255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61159" y="4370831"/>
              <a:ext cx="131445" cy="1240790"/>
            </a:xfrm>
            <a:custGeom>
              <a:avLst/>
              <a:gdLst/>
              <a:ahLst/>
              <a:cxnLst/>
              <a:rect l="l" t="t" r="r" b="b"/>
              <a:pathLst>
                <a:path w="131444" h="1240789">
                  <a:moveTo>
                    <a:pt x="131063" y="0"/>
                  </a:moveTo>
                  <a:lnTo>
                    <a:pt x="0" y="0"/>
                  </a:lnTo>
                  <a:lnTo>
                    <a:pt x="0" y="1240535"/>
                  </a:lnTo>
                  <a:lnTo>
                    <a:pt x="131063" y="1240535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32759" y="5096255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01696" y="3331463"/>
              <a:ext cx="131445" cy="2280285"/>
            </a:xfrm>
            <a:custGeom>
              <a:avLst/>
              <a:gdLst/>
              <a:ahLst/>
              <a:cxnLst/>
              <a:rect l="l" t="t" r="r" b="b"/>
              <a:pathLst>
                <a:path w="131444" h="2280285">
                  <a:moveTo>
                    <a:pt x="131064" y="0"/>
                  </a:moveTo>
                  <a:lnTo>
                    <a:pt x="0" y="0"/>
                  </a:lnTo>
                  <a:lnTo>
                    <a:pt x="0" y="2279903"/>
                  </a:lnTo>
                  <a:lnTo>
                    <a:pt x="131064" y="2279903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270247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42232" y="4681727"/>
              <a:ext cx="128270" cy="929640"/>
            </a:xfrm>
            <a:custGeom>
              <a:avLst/>
              <a:gdLst/>
              <a:ahLst/>
              <a:cxnLst/>
              <a:rect l="l" t="t" r="r" b="b"/>
              <a:pathLst>
                <a:path w="128270" h="929639">
                  <a:moveTo>
                    <a:pt x="128015" y="0"/>
                  </a:moveTo>
                  <a:lnTo>
                    <a:pt x="0" y="0"/>
                  </a:lnTo>
                  <a:lnTo>
                    <a:pt x="0" y="929639"/>
                  </a:lnTo>
                  <a:lnTo>
                    <a:pt x="128015" y="929639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10783" y="4578096"/>
              <a:ext cx="36830" cy="518159"/>
            </a:xfrm>
            <a:custGeom>
              <a:avLst/>
              <a:gdLst/>
              <a:ahLst/>
              <a:cxnLst/>
              <a:rect l="l" t="t" r="r" b="b"/>
              <a:pathLst>
                <a:path w="36829" h="518160">
                  <a:moveTo>
                    <a:pt x="0" y="518160"/>
                  </a:moveTo>
                  <a:lnTo>
                    <a:pt x="36575" y="518160"/>
                  </a:lnTo>
                </a:path>
                <a:path w="36829" h="51816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382768" y="4163567"/>
              <a:ext cx="128270" cy="1447800"/>
            </a:xfrm>
            <a:custGeom>
              <a:avLst/>
              <a:gdLst/>
              <a:ahLst/>
              <a:cxnLst/>
              <a:rect l="l" t="t" r="r" b="b"/>
              <a:pathLst>
                <a:path w="128270" h="1447800">
                  <a:moveTo>
                    <a:pt x="128016" y="0"/>
                  </a:moveTo>
                  <a:lnTo>
                    <a:pt x="0" y="0"/>
                  </a:lnTo>
                  <a:lnTo>
                    <a:pt x="0" y="1447799"/>
                  </a:lnTo>
                  <a:lnTo>
                    <a:pt x="128016" y="144779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25752" y="4059935"/>
              <a:ext cx="2612390" cy="1551940"/>
            </a:xfrm>
            <a:custGeom>
              <a:avLst/>
              <a:gdLst/>
              <a:ahLst/>
              <a:cxnLst/>
              <a:rect l="l" t="t" r="r" b="b"/>
              <a:pathLst>
                <a:path w="2612390" h="1551939">
                  <a:moveTo>
                    <a:pt x="131064" y="518160"/>
                  </a:moveTo>
                  <a:lnTo>
                    <a:pt x="0" y="518160"/>
                  </a:lnTo>
                  <a:lnTo>
                    <a:pt x="0" y="1551432"/>
                  </a:lnTo>
                  <a:lnTo>
                    <a:pt x="131064" y="1551432"/>
                  </a:lnTo>
                  <a:lnTo>
                    <a:pt x="131064" y="518160"/>
                  </a:lnTo>
                  <a:close/>
                </a:path>
                <a:path w="2612390" h="1551939">
                  <a:moveTo>
                    <a:pt x="1371600" y="518160"/>
                  </a:moveTo>
                  <a:lnTo>
                    <a:pt x="1240536" y="518160"/>
                  </a:lnTo>
                  <a:lnTo>
                    <a:pt x="1240536" y="1551432"/>
                  </a:lnTo>
                  <a:lnTo>
                    <a:pt x="1371600" y="1551432"/>
                  </a:lnTo>
                  <a:lnTo>
                    <a:pt x="1371600" y="518160"/>
                  </a:lnTo>
                  <a:close/>
                </a:path>
                <a:path w="2612390" h="1551939">
                  <a:moveTo>
                    <a:pt x="2612136" y="0"/>
                  </a:moveTo>
                  <a:lnTo>
                    <a:pt x="2481072" y="0"/>
                  </a:lnTo>
                  <a:lnTo>
                    <a:pt x="2481072" y="1551432"/>
                  </a:lnTo>
                  <a:lnTo>
                    <a:pt x="2612136" y="1551432"/>
                  </a:lnTo>
                  <a:lnTo>
                    <a:pt x="261213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675376" y="3538728"/>
              <a:ext cx="144145" cy="1557655"/>
            </a:xfrm>
            <a:custGeom>
              <a:avLst/>
              <a:gdLst/>
              <a:ahLst/>
              <a:cxnLst/>
              <a:rect l="l" t="t" r="r" b="b"/>
              <a:pathLst>
                <a:path w="144145" h="1557654">
                  <a:moveTo>
                    <a:pt x="0" y="1557528"/>
                  </a:moveTo>
                  <a:lnTo>
                    <a:pt x="143584" y="1557528"/>
                  </a:lnTo>
                </a:path>
                <a:path w="144145" h="1557654">
                  <a:moveTo>
                    <a:pt x="0" y="1039368"/>
                  </a:moveTo>
                  <a:lnTo>
                    <a:pt x="143584" y="1039368"/>
                  </a:lnTo>
                </a:path>
                <a:path w="144145" h="1557654">
                  <a:moveTo>
                    <a:pt x="0" y="521208"/>
                  </a:moveTo>
                  <a:lnTo>
                    <a:pt x="143584" y="521208"/>
                  </a:lnTo>
                </a:path>
                <a:path w="144145" h="1557654">
                  <a:moveTo>
                    <a:pt x="0" y="0"/>
                  </a:moveTo>
                  <a:lnTo>
                    <a:pt x="1435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547359" y="3020567"/>
              <a:ext cx="128270" cy="2590800"/>
            </a:xfrm>
            <a:custGeom>
              <a:avLst/>
              <a:gdLst/>
              <a:ahLst/>
              <a:cxnLst/>
              <a:rect l="l" t="t" r="r" b="b"/>
              <a:pathLst>
                <a:path w="128270" h="2590800">
                  <a:moveTo>
                    <a:pt x="128015" y="0"/>
                  </a:moveTo>
                  <a:lnTo>
                    <a:pt x="0" y="0"/>
                  </a:lnTo>
                  <a:lnTo>
                    <a:pt x="0" y="2590799"/>
                  </a:lnTo>
                  <a:lnTo>
                    <a:pt x="128015" y="2590799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8732" y="5615960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960227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858732" y="2501698"/>
            <a:ext cx="4960620" cy="0"/>
          </a:xfrm>
          <a:custGeom>
            <a:avLst/>
            <a:gdLst/>
            <a:ahLst/>
            <a:cxnLst/>
            <a:rect l="l" t="t" r="r" b="b"/>
            <a:pathLst>
              <a:path w="4960620">
                <a:moveTo>
                  <a:pt x="0" y="0"/>
                </a:moveTo>
                <a:lnTo>
                  <a:pt x="49602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49607" y="5517388"/>
            <a:ext cx="1041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66752" y="4999228"/>
            <a:ext cx="86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54687" y="4481067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54052" y="3959860"/>
            <a:ext cx="996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50877" y="3441700"/>
            <a:ext cx="1028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54687" y="2923540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51512" y="2405379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solidFill>
                  <a:srgbClr val="595959"/>
                </a:solidFill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362075" y="5679440"/>
            <a:ext cx="713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601846" y="5679440"/>
            <a:ext cx="714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40475" y="5679440"/>
            <a:ext cx="716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55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58012" y="1916684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35077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980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04729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32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820484" y="5679440"/>
            <a:ext cx="1009650" cy="552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-55" dirty="0">
                <a:solidFill>
                  <a:srgbClr val="0D0D0D"/>
                </a:solidFill>
                <a:latin typeface="Tahoma"/>
                <a:cs typeface="Tahoma"/>
              </a:rPr>
              <a:t>1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582295" algn="l"/>
              </a:tabLst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r>
              <a:rPr sz="1000" dirty="0">
                <a:solidFill>
                  <a:srgbClr val="0D0D0D"/>
                </a:solidFill>
                <a:latin typeface="Tahoma"/>
                <a:cs typeface="Tahoma"/>
              </a:rPr>
              <a:t>	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886447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38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971855" y="6053835"/>
            <a:ext cx="363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468801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FC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554208" y="6053835"/>
            <a:ext cx="367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054328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F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139735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636046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3721454" y="6053835"/>
            <a:ext cx="441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34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6689736" y="3015805"/>
            <a:ext cx="4960620" cy="2605405"/>
            <a:chOff x="6689736" y="3015805"/>
            <a:chExt cx="4960620" cy="2605405"/>
          </a:xfrm>
        </p:grpSpPr>
        <p:sp>
          <p:nvSpPr>
            <p:cNvPr id="88" name="object 88"/>
            <p:cNvSpPr/>
            <p:nvPr/>
          </p:nvSpPr>
          <p:spPr>
            <a:xfrm>
              <a:off x="6689736" y="5096256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5">
                  <a:moveTo>
                    <a:pt x="0" y="0"/>
                  </a:moveTo>
                  <a:lnTo>
                    <a:pt x="244463" y="0"/>
                  </a:lnTo>
                </a:path>
                <a:path w="1485265">
                  <a:moveTo>
                    <a:pt x="997319" y="0"/>
                  </a:moveTo>
                  <a:lnTo>
                    <a:pt x="14849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934200" y="5169408"/>
              <a:ext cx="753110" cy="441959"/>
            </a:xfrm>
            <a:custGeom>
              <a:avLst/>
              <a:gdLst/>
              <a:ahLst/>
              <a:cxnLst/>
              <a:rect l="l" t="t" r="r" b="b"/>
              <a:pathLst>
                <a:path w="753109" h="441960">
                  <a:moveTo>
                    <a:pt x="752855" y="0"/>
                  </a:moveTo>
                  <a:lnTo>
                    <a:pt x="0" y="0"/>
                  </a:lnTo>
                  <a:lnTo>
                    <a:pt x="0" y="441959"/>
                  </a:lnTo>
                  <a:lnTo>
                    <a:pt x="752855" y="441959"/>
                  </a:lnTo>
                  <a:lnTo>
                    <a:pt x="752855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934200" y="4919472"/>
              <a:ext cx="753110" cy="250190"/>
            </a:xfrm>
            <a:custGeom>
              <a:avLst/>
              <a:gdLst/>
              <a:ahLst/>
              <a:cxnLst/>
              <a:rect l="l" t="t" r="r" b="b"/>
              <a:pathLst>
                <a:path w="753109" h="250189">
                  <a:moveTo>
                    <a:pt x="752855" y="0"/>
                  </a:moveTo>
                  <a:lnTo>
                    <a:pt x="0" y="0"/>
                  </a:lnTo>
                  <a:lnTo>
                    <a:pt x="0" y="249935"/>
                  </a:lnTo>
                  <a:lnTo>
                    <a:pt x="752855" y="249935"/>
                  </a:lnTo>
                  <a:lnTo>
                    <a:pt x="752855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924544" y="5096256"/>
              <a:ext cx="490855" cy="0"/>
            </a:xfrm>
            <a:custGeom>
              <a:avLst/>
              <a:gdLst/>
              <a:ahLst/>
              <a:cxnLst/>
              <a:rect l="l" t="t" r="r" b="b"/>
              <a:pathLst>
                <a:path w="490854">
                  <a:moveTo>
                    <a:pt x="0" y="0"/>
                  </a:moveTo>
                  <a:lnTo>
                    <a:pt x="4907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74736" y="5355336"/>
              <a:ext cx="749935" cy="256540"/>
            </a:xfrm>
            <a:custGeom>
              <a:avLst/>
              <a:gdLst/>
              <a:ahLst/>
              <a:cxnLst/>
              <a:rect l="l" t="t" r="r" b="b"/>
              <a:pathLst>
                <a:path w="749934" h="256539">
                  <a:moveTo>
                    <a:pt x="749808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749808" y="256031"/>
                  </a:lnTo>
                  <a:lnTo>
                    <a:pt x="749808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174736" y="4901183"/>
              <a:ext cx="749935" cy="454659"/>
            </a:xfrm>
            <a:custGeom>
              <a:avLst/>
              <a:gdLst/>
              <a:ahLst/>
              <a:cxnLst/>
              <a:rect l="l" t="t" r="r" b="b"/>
              <a:pathLst>
                <a:path w="749934" h="454660">
                  <a:moveTo>
                    <a:pt x="749808" y="0"/>
                  </a:moveTo>
                  <a:lnTo>
                    <a:pt x="0" y="0"/>
                  </a:lnTo>
                  <a:lnTo>
                    <a:pt x="0" y="454152"/>
                  </a:lnTo>
                  <a:lnTo>
                    <a:pt x="749808" y="454152"/>
                  </a:lnTo>
                  <a:lnTo>
                    <a:pt x="749808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165080" y="5096256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79">
                  <a:moveTo>
                    <a:pt x="0" y="0"/>
                  </a:moveTo>
                  <a:lnTo>
                    <a:pt x="4876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415272" y="5251704"/>
              <a:ext cx="749935" cy="360045"/>
            </a:xfrm>
            <a:custGeom>
              <a:avLst/>
              <a:gdLst/>
              <a:ahLst/>
              <a:cxnLst/>
              <a:rect l="l" t="t" r="r" b="b"/>
              <a:pathLst>
                <a:path w="749934" h="360045">
                  <a:moveTo>
                    <a:pt x="749807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749807" y="359663"/>
                  </a:lnTo>
                  <a:lnTo>
                    <a:pt x="749807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415272" y="5065776"/>
              <a:ext cx="749935" cy="186055"/>
            </a:xfrm>
            <a:custGeom>
              <a:avLst/>
              <a:gdLst/>
              <a:ahLst/>
              <a:cxnLst/>
              <a:rect l="l" t="t" r="r" b="b"/>
              <a:pathLst>
                <a:path w="749934" h="186054">
                  <a:moveTo>
                    <a:pt x="749807" y="0"/>
                  </a:moveTo>
                  <a:lnTo>
                    <a:pt x="0" y="0"/>
                  </a:lnTo>
                  <a:lnTo>
                    <a:pt x="0" y="185928"/>
                  </a:lnTo>
                  <a:lnTo>
                    <a:pt x="749807" y="185928"/>
                  </a:lnTo>
                  <a:lnTo>
                    <a:pt x="749807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1405616" y="5096256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0" y="0"/>
                  </a:moveTo>
                  <a:lnTo>
                    <a:pt x="2443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652760" y="5148072"/>
              <a:ext cx="753110" cy="463550"/>
            </a:xfrm>
            <a:custGeom>
              <a:avLst/>
              <a:gdLst/>
              <a:ahLst/>
              <a:cxnLst/>
              <a:rect l="l" t="t" r="r" b="b"/>
              <a:pathLst>
                <a:path w="753109" h="463550">
                  <a:moveTo>
                    <a:pt x="752856" y="0"/>
                  </a:moveTo>
                  <a:lnTo>
                    <a:pt x="0" y="0"/>
                  </a:lnTo>
                  <a:lnTo>
                    <a:pt x="0" y="463295"/>
                  </a:lnTo>
                  <a:lnTo>
                    <a:pt x="752856" y="463295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652760" y="4858512"/>
              <a:ext cx="753110" cy="289560"/>
            </a:xfrm>
            <a:custGeom>
              <a:avLst/>
              <a:gdLst/>
              <a:ahLst/>
              <a:cxnLst/>
              <a:rect l="l" t="t" r="r" b="b"/>
              <a:pathLst>
                <a:path w="753109" h="289560">
                  <a:moveTo>
                    <a:pt x="752856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752856" y="289560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934200" y="4690872"/>
              <a:ext cx="3230880" cy="375285"/>
            </a:xfrm>
            <a:custGeom>
              <a:avLst/>
              <a:gdLst/>
              <a:ahLst/>
              <a:cxnLst/>
              <a:rect l="l" t="t" r="r" b="b"/>
              <a:pathLst>
                <a:path w="3230879" h="375285">
                  <a:moveTo>
                    <a:pt x="752856" y="21336"/>
                  </a:moveTo>
                  <a:lnTo>
                    <a:pt x="0" y="21336"/>
                  </a:lnTo>
                  <a:lnTo>
                    <a:pt x="0" y="228600"/>
                  </a:lnTo>
                  <a:lnTo>
                    <a:pt x="752856" y="228600"/>
                  </a:lnTo>
                  <a:lnTo>
                    <a:pt x="752856" y="21336"/>
                  </a:lnTo>
                  <a:close/>
                </a:path>
                <a:path w="3230879" h="375285">
                  <a:moveTo>
                    <a:pt x="1990344" y="0"/>
                  </a:moveTo>
                  <a:lnTo>
                    <a:pt x="1240536" y="0"/>
                  </a:lnTo>
                  <a:lnTo>
                    <a:pt x="1240536" y="210312"/>
                  </a:lnTo>
                  <a:lnTo>
                    <a:pt x="1990344" y="210312"/>
                  </a:lnTo>
                  <a:lnTo>
                    <a:pt x="1990344" y="0"/>
                  </a:lnTo>
                  <a:close/>
                </a:path>
                <a:path w="3230879" h="375285">
                  <a:moveTo>
                    <a:pt x="3230880" y="64008"/>
                  </a:moveTo>
                  <a:lnTo>
                    <a:pt x="2481072" y="64008"/>
                  </a:lnTo>
                  <a:lnTo>
                    <a:pt x="2481072" y="374904"/>
                  </a:lnTo>
                  <a:lnTo>
                    <a:pt x="3230880" y="374904"/>
                  </a:lnTo>
                  <a:lnTo>
                    <a:pt x="3230880" y="64008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165080" y="4578096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5">
                  <a:moveTo>
                    <a:pt x="0" y="0"/>
                  </a:moveTo>
                  <a:lnTo>
                    <a:pt x="487679" y="0"/>
                  </a:lnTo>
                </a:path>
                <a:path w="1485265">
                  <a:moveTo>
                    <a:pt x="1240536" y="0"/>
                  </a:moveTo>
                  <a:lnTo>
                    <a:pt x="14848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652760" y="4340352"/>
              <a:ext cx="753110" cy="518159"/>
            </a:xfrm>
            <a:custGeom>
              <a:avLst/>
              <a:gdLst/>
              <a:ahLst/>
              <a:cxnLst/>
              <a:rect l="l" t="t" r="r" b="b"/>
              <a:pathLst>
                <a:path w="753109" h="518160">
                  <a:moveTo>
                    <a:pt x="752856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752856" y="518160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689736" y="4578096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5">
                  <a:moveTo>
                    <a:pt x="0" y="0"/>
                  </a:moveTo>
                  <a:lnTo>
                    <a:pt x="244463" y="0"/>
                  </a:lnTo>
                </a:path>
                <a:path w="1485265">
                  <a:moveTo>
                    <a:pt x="997319" y="0"/>
                  </a:moveTo>
                  <a:lnTo>
                    <a:pt x="14849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934200" y="4267200"/>
              <a:ext cx="753110" cy="445134"/>
            </a:xfrm>
            <a:custGeom>
              <a:avLst/>
              <a:gdLst/>
              <a:ahLst/>
              <a:cxnLst/>
              <a:rect l="l" t="t" r="r" b="b"/>
              <a:pathLst>
                <a:path w="753109" h="445135">
                  <a:moveTo>
                    <a:pt x="752855" y="0"/>
                  </a:moveTo>
                  <a:lnTo>
                    <a:pt x="0" y="0"/>
                  </a:lnTo>
                  <a:lnTo>
                    <a:pt x="0" y="445007"/>
                  </a:lnTo>
                  <a:lnTo>
                    <a:pt x="752855" y="445007"/>
                  </a:lnTo>
                  <a:lnTo>
                    <a:pt x="752855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24544" y="4578096"/>
              <a:ext cx="490855" cy="0"/>
            </a:xfrm>
            <a:custGeom>
              <a:avLst/>
              <a:gdLst/>
              <a:ahLst/>
              <a:cxnLst/>
              <a:rect l="l" t="t" r="r" b="b"/>
              <a:pathLst>
                <a:path w="490854">
                  <a:moveTo>
                    <a:pt x="0" y="0"/>
                  </a:moveTo>
                  <a:lnTo>
                    <a:pt x="4907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174736" y="4392167"/>
              <a:ext cx="1990725" cy="363220"/>
            </a:xfrm>
            <a:custGeom>
              <a:avLst/>
              <a:gdLst/>
              <a:ahLst/>
              <a:cxnLst/>
              <a:rect l="l" t="t" r="r" b="b"/>
              <a:pathLst>
                <a:path w="1990725" h="363220">
                  <a:moveTo>
                    <a:pt x="749808" y="39624"/>
                  </a:moveTo>
                  <a:lnTo>
                    <a:pt x="0" y="39624"/>
                  </a:lnTo>
                  <a:lnTo>
                    <a:pt x="0" y="298704"/>
                  </a:lnTo>
                  <a:lnTo>
                    <a:pt x="749808" y="298704"/>
                  </a:lnTo>
                  <a:lnTo>
                    <a:pt x="749808" y="39624"/>
                  </a:lnTo>
                  <a:close/>
                </a:path>
                <a:path w="1990725" h="363220">
                  <a:moveTo>
                    <a:pt x="1990344" y="0"/>
                  </a:moveTo>
                  <a:lnTo>
                    <a:pt x="1240536" y="0"/>
                  </a:lnTo>
                  <a:lnTo>
                    <a:pt x="1240536" y="362712"/>
                  </a:lnTo>
                  <a:lnTo>
                    <a:pt x="1990344" y="362712"/>
                  </a:lnTo>
                  <a:lnTo>
                    <a:pt x="1990344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165080" y="4059936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5">
                  <a:moveTo>
                    <a:pt x="0" y="0"/>
                  </a:moveTo>
                  <a:lnTo>
                    <a:pt x="487679" y="0"/>
                  </a:lnTo>
                </a:path>
                <a:path w="1485265">
                  <a:moveTo>
                    <a:pt x="1240536" y="0"/>
                  </a:moveTo>
                  <a:lnTo>
                    <a:pt x="14848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652760" y="3870960"/>
              <a:ext cx="753110" cy="469900"/>
            </a:xfrm>
            <a:custGeom>
              <a:avLst/>
              <a:gdLst/>
              <a:ahLst/>
              <a:cxnLst/>
              <a:rect l="l" t="t" r="r" b="b"/>
              <a:pathLst>
                <a:path w="753109" h="469900">
                  <a:moveTo>
                    <a:pt x="752856" y="0"/>
                  </a:moveTo>
                  <a:lnTo>
                    <a:pt x="0" y="0"/>
                  </a:lnTo>
                  <a:lnTo>
                    <a:pt x="0" y="469391"/>
                  </a:lnTo>
                  <a:lnTo>
                    <a:pt x="752856" y="469391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689736" y="4059936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5">
                  <a:moveTo>
                    <a:pt x="0" y="0"/>
                  </a:moveTo>
                  <a:lnTo>
                    <a:pt x="244463" y="0"/>
                  </a:lnTo>
                </a:path>
                <a:path w="1485265">
                  <a:moveTo>
                    <a:pt x="997319" y="0"/>
                  </a:moveTo>
                  <a:lnTo>
                    <a:pt x="14849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934200" y="4017264"/>
              <a:ext cx="753110" cy="250190"/>
            </a:xfrm>
            <a:custGeom>
              <a:avLst/>
              <a:gdLst/>
              <a:ahLst/>
              <a:cxnLst/>
              <a:rect l="l" t="t" r="r" b="b"/>
              <a:pathLst>
                <a:path w="753109" h="250189">
                  <a:moveTo>
                    <a:pt x="752855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752855" y="249936"/>
                  </a:lnTo>
                  <a:lnTo>
                    <a:pt x="752855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924544" y="4059936"/>
              <a:ext cx="490855" cy="0"/>
            </a:xfrm>
            <a:custGeom>
              <a:avLst/>
              <a:gdLst/>
              <a:ahLst/>
              <a:cxnLst/>
              <a:rect l="l" t="t" r="r" b="b"/>
              <a:pathLst>
                <a:path w="490854">
                  <a:moveTo>
                    <a:pt x="0" y="0"/>
                  </a:moveTo>
                  <a:lnTo>
                    <a:pt x="4907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174736" y="3974591"/>
              <a:ext cx="1990725" cy="457200"/>
            </a:xfrm>
            <a:custGeom>
              <a:avLst/>
              <a:gdLst/>
              <a:ahLst/>
              <a:cxnLst/>
              <a:rect l="l" t="t" r="r" b="b"/>
              <a:pathLst>
                <a:path w="1990725" h="457200">
                  <a:moveTo>
                    <a:pt x="749808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49808" y="457200"/>
                  </a:lnTo>
                  <a:lnTo>
                    <a:pt x="749808" y="0"/>
                  </a:lnTo>
                  <a:close/>
                </a:path>
                <a:path w="1990725" h="457200">
                  <a:moveTo>
                    <a:pt x="1990344" y="228600"/>
                  </a:moveTo>
                  <a:lnTo>
                    <a:pt x="1240536" y="228600"/>
                  </a:lnTo>
                  <a:lnTo>
                    <a:pt x="1240536" y="417576"/>
                  </a:lnTo>
                  <a:lnTo>
                    <a:pt x="1990344" y="417576"/>
                  </a:lnTo>
                  <a:lnTo>
                    <a:pt x="1990344" y="22860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689736" y="3538728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3963023" y="0"/>
                  </a:lnTo>
                </a:path>
                <a:path w="4960620">
                  <a:moveTo>
                    <a:pt x="4715879" y="0"/>
                  </a:moveTo>
                  <a:lnTo>
                    <a:pt x="4960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652760" y="3581400"/>
              <a:ext cx="753110" cy="289560"/>
            </a:xfrm>
            <a:custGeom>
              <a:avLst/>
              <a:gdLst/>
              <a:ahLst/>
              <a:cxnLst/>
              <a:rect l="l" t="t" r="r" b="b"/>
              <a:pathLst>
                <a:path w="753109" h="289560">
                  <a:moveTo>
                    <a:pt x="752856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752856" y="289560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934200" y="3767327"/>
              <a:ext cx="3230880" cy="436245"/>
            </a:xfrm>
            <a:custGeom>
              <a:avLst/>
              <a:gdLst/>
              <a:ahLst/>
              <a:cxnLst/>
              <a:rect l="l" t="t" r="r" b="b"/>
              <a:pathLst>
                <a:path w="3230879" h="436245">
                  <a:moveTo>
                    <a:pt x="752856" y="42672"/>
                  </a:moveTo>
                  <a:lnTo>
                    <a:pt x="0" y="42672"/>
                  </a:lnTo>
                  <a:lnTo>
                    <a:pt x="0" y="249936"/>
                  </a:lnTo>
                  <a:lnTo>
                    <a:pt x="752856" y="249936"/>
                  </a:lnTo>
                  <a:lnTo>
                    <a:pt x="752856" y="42672"/>
                  </a:lnTo>
                  <a:close/>
                </a:path>
                <a:path w="3230879" h="436245">
                  <a:moveTo>
                    <a:pt x="1990344" y="0"/>
                  </a:moveTo>
                  <a:lnTo>
                    <a:pt x="1240536" y="0"/>
                  </a:lnTo>
                  <a:lnTo>
                    <a:pt x="1240536" y="207264"/>
                  </a:lnTo>
                  <a:lnTo>
                    <a:pt x="1990344" y="207264"/>
                  </a:lnTo>
                  <a:lnTo>
                    <a:pt x="1990344" y="0"/>
                  </a:lnTo>
                  <a:close/>
                </a:path>
                <a:path w="3230879" h="436245">
                  <a:moveTo>
                    <a:pt x="3230880" y="124968"/>
                  </a:moveTo>
                  <a:lnTo>
                    <a:pt x="2481072" y="124968"/>
                  </a:lnTo>
                  <a:lnTo>
                    <a:pt x="2481072" y="435864"/>
                  </a:lnTo>
                  <a:lnTo>
                    <a:pt x="3230880" y="435864"/>
                  </a:lnTo>
                  <a:lnTo>
                    <a:pt x="3230880" y="12496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689736" y="3020568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960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652760" y="3063240"/>
              <a:ext cx="753110" cy="518159"/>
            </a:xfrm>
            <a:custGeom>
              <a:avLst/>
              <a:gdLst/>
              <a:ahLst/>
              <a:cxnLst/>
              <a:rect l="l" t="t" r="r" b="b"/>
              <a:pathLst>
                <a:path w="753109" h="518160">
                  <a:moveTo>
                    <a:pt x="752856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752856" y="518160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689736" y="5615960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960227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/>
          <p:nvPr/>
        </p:nvSpPr>
        <p:spPr>
          <a:xfrm>
            <a:off x="6689736" y="2501698"/>
            <a:ext cx="4960620" cy="0"/>
          </a:xfrm>
          <a:custGeom>
            <a:avLst/>
            <a:gdLst/>
            <a:ahLst/>
            <a:cxnLst/>
            <a:rect l="l" t="t" r="r" b="b"/>
            <a:pathLst>
              <a:path w="4960620">
                <a:moveTo>
                  <a:pt x="0" y="0"/>
                </a:moveTo>
                <a:lnTo>
                  <a:pt x="49602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6480610" y="5517388"/>
            <a:ext cx="1041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767171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485690" y="4999228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767171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419015" y="4481067"/>
            <a:ext cx="1695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0" dirty="0">
                <a:solidFill>
                  <a:srgbClr val="767171"/>
                </a:solidFill>
                <a:latin typeface="Tahoma"/>
                <a:cs typeface="Tahoma"/>
              </a:rPr>
              <a:t>10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424095" y="3959860"/>
            <a:ext cx="1644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767171"/>
                </a:solidFill>
                <a:latin typeface="Tahoma"/>
                <a:cs typeface="Tahoma"/>
              </a:rPr>
              <a:t>15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406950" y="3441700"/>
            <a:ext cx="1828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767171"/>
                </a:solidFill>
                <a:latin typeface="Tahoma"/>
                <a:cs typeface="Tahoma"/>
              </a:rPr>
              <a:t>20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412030" y="2923540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767171"/>
                </a:solidFill>
                <a:latin typeface="Tahoma"/>
                <a:cs typeface="Tahoma"/>
              </a:rPr>
              <a:t>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406315" y="2405379"/>
            <a:ext cx="1822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767171"/>
                </a:solidFill>
                <a:latin typeface="Tahoma"/>
                <a:cs typeface="Tahoma"/>
              </a:rPr>
              <a:t>30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193078" y="5679440"/>
            <a:ext cx="713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9432851" y="5679440"/>
            <a:ext cx="714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0671478" y="5679440"/>
            <a:ext cx="716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55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489016" y="1916684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6566080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980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135733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32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6651487" y="5679440"/>
            <a:ext cx="1009650" cy="552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-55" dirty="0">
                <a:solidFill>
                  <a:srgbClr val="0D0D0D"/>
                </a:solidFill>
                <a:latin typeface="Tahoma"/>
                <a:cs typeface="Tahoma"/>
              </a:rPr>
              <a:t>1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582295" algn="l"/>
              </a:tabLst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r>
              <a:rPr sz="1000" dirty="0">
                <a:solidFill>
                  <a:srgbClr val="0D0D0D"/>
                </a:solidFill>
                <a:latin typeface="Tahoma"/>
                <a:cs typeface="Tahoma"/>
              </a:rPr>
              <a:t>	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7717452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38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7802858" y="6053835"/>
            <a:ext cx="363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8299805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FC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8385212" y="6053835"/>
            <a:ext cx="367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8885332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F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8970740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9467050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9552458" y="6053835"/>
            <a:ext cx="441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34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2" name="object 1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19</a:t>
            </a:fld>
            <a:endParaRPr spc="-50" dirty="0"/>
          </a:p>
        </p:txBody>
      </p:sp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1E1BA5C1-2358-4692-B92E-8638BFD3B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52" y="322384"/>
            <a:ext cx="2314034" cy="6095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803" y="451362"/>
            <a:ext cx="791759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spc="-170" dirty="0"/>
              <a:t>Оценка ежегодных отчетов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A8B7D-9194-2420-D2C4-C8B3B87833D5}"/>
              </a:ext>
            </a:extLst>
          </p:cNvPr>
          <p:cNvSpPr txBox="1"/>
          <p:nvPr/>
        </p:nvSpPr>
        <p:spPr>
          <a:xfrm>
            <a:off x="550983" y="1379283"/>
            <a:ext cx="1087838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1400" b="1" spc="90" dirty="0">
                <a:solidFill>
                  <a:srgbClr val="FF0000"/>
                </a:solidFill>
                <a:latin typeface="Tahoma"/>
                <a:cs typeface="Tahoma"/>
              </a:rPr>
              <a:t>24–27 ноября 2022 года: </a:t>
            </a:r>
            <a:r>
              <a:rPr lang="ru-RU" sz="1400" spc="90" dirty="0">
                <a:latin typeface="Tahoma"/>
                <a:cs typeface="Tahoma"/>
              </a:rPr>
              <a:t>оценка ежегодных отчетов на заседаниях Комиссии (в очном формате).</a:t>
            </a:r>
          </a:p>
          <a:p>
            <a:pPr algn="just">
              <a:spcAft>
                <a:spcPts val="600"/>
              </a:spcAft>
            </a:pPr>
            <a:r>
              <a:rPr lang="ru-RU" sz="1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Участники: </a:t>
            </a:r>
            <a:endParaRPr lang="ru-RU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9625" marR="5080" indent="-285750" algn="just">
              <a:spcAft>
                <a:spcPts val="600"/>
              </a:spcAft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200" spc="85" dirty="0">
                <a:latin typeface="Tahoma"/>
                <a:cs typeface="Tahoma"/>
              </a:rPr>
              <a:t>университеты-участники программы «Приоритет 2030» получатели базовой части гранта;</a:t>
            </a:r>
          </a:p>
          <a:p>
            <a:pPr marL="809625" marR="5080" indent="-285750" algn="just">
              <a:spcAft>
                <a:spcPts val="600"/>
              </a:spcAft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200" spc="85" dirty="0">
                <a:latin typeface="Tahoma"/>
                <a:cs typeface="Tahoma"/>
              </a:rPr>
              <a:t>университеты, признанные кандидатами на участие в программе «Приоритет 2030».</a:t>
            </a:r>
          </a:p>
          <a:p>
            <a:pPr algn="just">
              <a:spcAft>
                <a:spcPts val="600"/>
              </a:spcAft>
            </a:pPr>
            <a:r>
              <a:rPr lang="ru-RU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just">
              <a:spcAft>
                <a:spcPts val="600"/>
              </a:spcAft>
            </a:pPr>
            <a:endParaRPr lang="en-US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400" b="1" spc="90" dirty="0">
                <a:solidFill>
                  <a:srgbClr val="FF0000"/>
                </a:solidFill>
                <a:latin typeface="Tahoma"/>
                <a:cs typeface="Tahoma"/>
              </a:rPr>
              <a:t>30 ноября 2022 года:</a:t>
            </a:r>
            <a:r>
              <a:rPr lang="ru-RU" sz="1200" b="1" spc="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ru-RU" sz="1400" spc="90" dirty="0">
                <a:latin typeface="Tahoma"/>
                <a:cs typeface="Tahoma"/>
              </a:rPr>
              <a:t>оценка ежегодных отчетов на заседании подкомиссии для проведения отбора среди университетов творческой направленности (в очном формате).</a:t>
            </a:r>
          </a:p>
          <a:p>
            <a:pPr algn="just">
              <a:spcAft>
                <a:spcPts val="600"/>
              </a:spcAft>
            </a:pPr>
            <a:r>
              <a:rPr lang="ru-RU" sz="1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Участники: </a:t>
            </a:r>
            <a:endParaRPr lang="ru-RU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9625" marR="5080" indent="-285750" algn="just">
              <a:spcAft>
                <a:spcPts val="600"/>
              </a:spcAft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200" spc="85" dirty="0">
                <a:latin typeface="Tahoma"/>
                <a:cs typeface="Tahoma"/>
              </a:rPr>
              <a:t>университеты-участники программы «Приоритет 2030» получатели базовой части гранта (университеты творческой направленности)</a:t>
            </a:r>
          </a:p>
          <a:p>
            <a:pPr algn="just">
              <a:spcAft>
                <a:spcPts val="600"/>
              </a:spcAft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1200" b="1" spc="9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400" b="1" spc="90" dirty="0">
                <a:solidFill>
                  <a:srgbClr val="FF0000"/>
                </a:solidFill>
                <a:latin typeface="Tahoma"/>
                <a:cs typeface="Tahoma"/>
              </a:rPr>
              <a:t>8-12 декабря</a:t>
            </a:r>
            <a:r>
              <a:rPr lang="en-US" sz="1400" b="1" spc="90" dirty="0">
                <a:solidFill>
                  <a:srgbClr val="FF0000"/>
                </a:solidFill>
                <a:latin typeface="Tahoma"/>
                <a:cs typeface="Tahoma"/>
              </a:rPr>
              <a:t>*</a:t>
            </a:r>
            <a:r>
              <a:rPr lang="ru-RU" sz="1400" b="1" spc="90" dirty="0">
                <a:solidFill>
                  <a:srgbClr val="FF0000"/>
                </a:solidFill>
                <a:latin typeface="Tahoma"/>
                <a:cs typeface="Tahoma"/>
              </a:rPr>
              <a:t> 2022 года: </a:t>
            </a:r>
            <a:r>
              <a:rPr lang="ru-RU" sz="1400" spc="90" dirty="0">
                <a:latin typeface="Tahoma"/>
                <a:cs typeface="Tahoma"/>
              </a:rPr>
              <a:t>оценка ежегодных отчетов на заседании Совета.</a:t>
            </a:r>
          </a:p>
          <a:p>
            <a:pPr algn="just">
              <a:spcAft>
                <a:spcPts val="600"/>
              </a:spcAft>
            </a:pPr>
            <a:r>
              <a:rPr lang="ru-RU" sz="1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Участники: </a:t>
            </a:r>
            <a:endParaRPr lang="ru-RU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9625" marR="5080" lvl="0" indent="-285750" algn="just">
              <a:spcAft>
                <a:spcPts val="600"/>
              </a:spcAft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200" spc="85" dirty="0">
                <a:latin typeface="Tahoma"/>
                <a:cs typeface="Tahoma"/>
              </a:rPr>
              <a:t>университеты-участники программы «Приоритет 2030» получатели базовой части гранта, рекомендованные Комиссией для участия в заседании Совета;</a:t>
            </a:r>
          </a:p>
          <a:p>
            <a:pPr marL="809625" marR="5080" lvl="0" indent="-285750" algn="just">
              <a:spcAft>
                <a:spcPts val="600"/>
              </a:spcAft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200" spc="85" dirty="0">
                <a:latin typeface="Tahoma"/>
                <a:cs typeface="Tahoma"/>
              </a:rPr>
              <a:t>университеты-участники программы «Приоритет 2030» получатели специальной части гранта.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10A029A1-BCD3-94CF-C7F2-7BA0043D7D71}"/>
              </a:ext>
            </a:extLst>
          </p:cNvPr>
          <p:cNvSpPr/>
          <p:nvPr/>
        </p:nvSpPr>
        <p:spPr>
          <a:xfrm>
            <a:off x="8942831" y="465876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3A382AD-9BF9-8F7E-AEC7-522D0A4EF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069"/>
          <a:stretch/>
        </p:blipFill>
        <p:spPr>
          <a:xfrm>
            <a:off x="9177683" y="519217"/>
            <a:ext cx="2292102" cy="326864"/>
          </a:xfrm>
          <a:prstGeom prst="rect">
            <a:avLst/>
          </a:prstGeom>
        </p:spPr>
      </p:pic>
      <p:sp>
        <p:nvSpPr>
          <p:cNvPr id="2" name="object 20">
            <a:extLst>
              <a:ext uri="{FF2B5EF4-FFF2-40B4-BE49-F238E27FC236}">
                <a16:creationId xmlns:a16="http://schemas.microsoft.com/office/drawing/2014/main" id="{A6B293A1-EFE1-864D-2D4C-56459A18122D}"/>
              </a:ext>
            </a:extLst>
          </p:cNvPr>
          <p:cNvSpPr txBox="1"/>
          <p:nvPr/>
        </p:nvSpPr>
        <p:spPr>
          <a:xfrm>
            <a:off x="685800" y="6115191"/>
            <a:ext cx="10279797" cy="369332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ru-RU" sz="1400" spc="65" dirty="0">
                <a:solidFill>
                  <a:srgbClr val="898B91"/>
                </a:solidFill>
                <a:latin typeface="Tahoma"/>
                <a:cs typeface="Tahoma"/>
              </a:rPr>
              <a:t>*Даты уточняются. </a:t>
            </a:r>
            <a:endParaRPr lang="ru-RU" sz="1400" dirty="0">
              <a:latin typeface="Tahoma"/>
              <a:cs typeface="Tahoma"/>
            </a:endParaRPr>
          </a:p>
        </p:txBody>
      </p:sp>
      <p:sp>
        <p:nvSpPr>
          <p:cNvPr id="3" name="object 24">
            <a:extLst>
              <a:ext uri="{FF2B5EF4-FFF2-40B4-BE49-F238E27FC236}">
                <a16:creationId xmlns:a16="http://schemas.microsoft.com/office/drawing/2014/main" id="{F02F50C4-03E8-AA7F-15FC-3F7A05922C66}"/>
              </a:ext>
            </a:extLst>
          </p:cNvPr>
          <p:cNvSpPr txBox="1"/>
          <p:nvPr/>
        </p:nvSpPr>
        <p:spPr>
          <a:xfrm>
            <a:off x="11429462" y="6153403"/>
            <a:ext cx="1701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lang="ru-RU" sz="1200" spc="75" dirty="0">
                <a:solidFill>
                  <a:srgbClr val="7F7F7F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9507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32390" y="2501697"/>
            <a:ext cx="3559810" cy="3114675"/>
            <a:chOff x="1532390" y="2501697"/>
            <a:chExt cx="3559810" cy="3114675"/>
          </a:xfrm>
        </p:grpSpPr>
        <p:sp>
          <p:nvSpPr>
            <p:cNvPr id="3" name="object 3"/>
            <p:cNvSpPr/>
            <p:nvPr/>
          </p:nvSpPr>
          <p:spPr>
            <a:xfrm>
              <a:off x="2246375" y="5205983"/>
              <a:ext cx="2131060" cy="410209"/>
            </a:xfrm>
            <a:custGeom>
              <a:avLst/>
              <a:gdLst/>
              <a:ahLst/>
              <a:cxnLst/>
              <a:rect l="l" t="t" r="r" b="b"/>
              <a:pathLst>
                <a:path w="2131060" h="410210">
                  <a:moveTo>
                    <a:pt x="0" y="365760"/>
                  </a:moveTo>
                  <a:lnTo>
                    <a:pt x="0" y="409977"/>
                  </a:lnTo>
                </a:path>
                <a:path w="2131060" h="410210">
                  <a:moveTo>
                    <a:pt x="0" y="243840"/>
                  </a:moveTo>
                  <a:lnTo>
                    <a:pt x="0" y="286512"/>
                  </a:lnTo>
                </a:path>
                <a:path w="2131060" h="410210">
                  <a:moveTo>
                    <a:pt x="710184" y="365760"/>
                  </a:moveTo>
                  <a:lnTo>
                    <a:pt x="710184" y="409977"/>
                  </a:lnTo>
                </a:path>
                <a:path w="2131060" h="410210">
                  <a:moveTo>
                    <a:pt x="710184" y="243840"/>
                  </a:moveTo>
                  <a:lnTo>
                    <a:pt x="710184" y="286512"/>
                  </a:lnTo>
                </a:path>
                <a:path w="2131060" h="410210">
                  <a:moveTo>
                    <a:pt x="1420368" y="365760"/>
                  </a:moveTo>
                  <a:lnTo>
                    <a:pt x="1420368" y="409977"/>
                  </a:lnTo>
                </a:path>
                <a:path w="2131060" h="410210">
                  <a:moveTo>
                    <a:pt x="1420368" y="0"/>
                  </a:moveTo>
                  <a:lnTo>
                    <a:pt x="1420368" y="286512"/>
                  </a:lnTo>
                </a:path>
                <a:path w="2131060" h="410210">
                  <a:moveTo>
                    <a:pt x="2130552" y="365760"/>
                  </a:moveTo>
                  <a:lnTo>
                    <a:pt x="2130552" y="409977"/>
                  </a:lnTo>
                </a:path>
                <a:path w="2131060" h="410210">
                  <a:moveTo>
                    <a:pt x="2130552" y="0"/>
                  </a:moveTo>
                  <a:lnTo>
                    <a:pt x="2130552" y="286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7153" y="5492495"/>
              <a:ext cx="3053715" cy="79375"/>
            </a:xfrm>
            <a:custGeom>
              <a:avLst/>
              <a:gdLst/>
              <a:ahLst/>
              <a:cxnLst/>
              <a:rect l="l" t="t" r="r" b="b"/>
              <a:pathLst>
                <a:path w="3053715" h="79375">
                  <a:moveTo>
                    <a:pt x="3053134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3053134" y="79247"/>
                  </a:lnTo>
                  <a:lnTo>
                    <a:pt x="3053134" y="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46375" y="5205983"/>
              <a:ext cx="710565" cy="165100"/>
            </a:xfrm>
            <a:custGeom>
              <a:avLst/>
              <a:gdLst/>
              <a:ahLst/>
              <a:cxnLst/>
              <a:rect l="l" t="t" r="r" b="b"/>
              <a:pathLst>
                <a:path w="710564" h="165100">
                  <a:moveTo>
                    <a:pt x="0" y="121920"/>
                  </a:moveTo>
                  <a:lnTo>
                    <a:pt x="0" y="164592"/>
                  </a:lnTo>
                </a:path>
                <a:path w="710564" h="165100">
                  <a:moveTo>
                    <a:pt x="710184" y="0"/>
                  </a:moveTo>
                  <a:lnTo>
                    <a:pt x="710184" y="16459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7153" y="5370576"/>
              <a:ext cx="1706245" cy="79375"/>
            </a:xfrm>
            <a:custGeom>
              <a:avLst/>
              <a:gdLst/>
              <a:ahLst/>
              <a:cxnLst/>
              <a:rect l="l" t="t" r="r" b="b"/>
              <a:pathLst>
                <a:path w="1706245" h="79375">
                  <a:moveTo>
                    <a:pt x="1705918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705918" y="79248"/>
                  </a:lnTo>
                  <a:lnTo>
                    <a:pt x="1705918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46375" y="5205983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7153" y="5245608"/>
              <a:ext cx="1419860" cy="82550"/>
            </a:xfrm>
            <a:custGeom>
              <a:avLst/>
              <a:gdLst/>
              <a:ahLst/>
              <a:cxnLst/>
              <a:rect l="l" t="t" r="r" b="b"/>
              <a:pathLst>
                <a:path w="1419860" h="82550">
                  <a:moveTo>
                    <a:pt x="141940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419406" y="82295"/>
                  </a:lnTo>
                  <a:lnTo>
                    <a:pt x="1419406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46375" y="4672583"/>
              <a:ext cx="710565" cy="451484"/>
            </a:xfrm>
            <a:custGeom>
              <a:avLst/>
              <a:gdLst/>
              <a:ahLst/>
              <a:cxnLst/>
              <a:rect l="l" t="t" r="r" b="b"/>
              <a:pathLst>
                <a:path w="710564" h="451485">
                  <a:moveTo>
                    <a:pt x="0" y="411480"/>
                  </a:moveTo>
                  <a:lnTo>
                    <a:pt x="0" y="451104"/>
                  </a:lnTo>
                </a:path>
                <a:path w="710564" h="451485">
                  <a:moveTo>
                    <a:pt x="0" y="121920"/>
                  </a:moveTo>
                  <a:lnTo>
                    <a:pt x="0" y="207264"/>
                  </a:lnTo>
                </a:path>
                <a:path w="710564" h="451485">
                  <a:moveTo>
                    <a:pt x="0" y="0"/>
                  </a:moveTo>
                  <a:lnTo>
                    <a:pt x="0" y="39624"/>
                  </a:lnTo>
                </a:path>
                <a:path w="710564" h="451485">
                  <a:moveTo>
                    <a:pt x="710184" y="121920"/>
                  </a:moveTo>
                  <a:lnTo>
                    <a:pt x="710184" y="329184"/>
                  </a:lnTo>
                </a:path>
                <a:path w="710564" h="451485">
                  <a:moveTo>
                    <a:pt x="710184" y="0"/>
                  </a:moveTo>
                  <a:lnTo>
                    <a:pt x="710184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37153" y="4712208"/>
              <a:ext cx="1776095" cy="82550"/>
            </a:xfrm>
            <a:custGeom>
              <a:avLst/>
              <a:gdLst/>
              <a:ahLst/>
              <a:cxnLst/>
              <a:rect l="l" t="t" r="r" b="b"/>
              <a:pathLst>
                <a:path w="1776095" h="82550">
                  <a:moveTo>
                    <a:pt x="177602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776022" y="82296"/>
                  </a:lnTo>
                  <a:lnTo>
                    <a:pt x="1776022" y="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46375" y="4306823"/>
              <a:ext cx="2131060" cy="817244"/>
            </a:xfrm>
            <a:custGeom>
              <a:avLst/>
              <a:gdLst/>
              <a:ahLst/>
              <a:cxnLst/>
              <a:rect l="l" t="t" r="r" b="b"/>
              <a:pathLst>
                <a:path w="2131060" h="817245">
                  <a:moveTo>
                    <a:pt x="0" y="243839"/>
                  </a:moveTo>
                  <a:lnTo>
                    <a:pt x="0" y="283463"/>
                  </a:lnTo>
                </a:path>
                <a:path w="2131060" h="817245">
                  <a:moveTo>
                    <a:pt x="710184" y="121919"/>
                  </a:moveTo>
                  <a:lnTo>
                    <a:pt x="710184" y="283463"/>
                  </a:lnTo>
                </a:path>
                <a:path w="2131060" h="817245">
                  <a:moveTo>
                    <a:pt x="1420368" y="365759"/>
                  </a:moveTo>
                  <a:lnTo>
                    <a:pt x="1420368" y="816863"/>
                  </a:lnTo>
                </a:path>
                <a:path w="2131060" h="817245">
                  <a:moveTo>
                    <a:pt x="1420368" y="0"/>
                  </a:moveTo>
                  <a:lnTo>
                    <a:pt x="1420368" y="283463"/>
                  </a:lnTo>
                </a:path>
                <a:path w="2131060" h="817245">
                  <a:moveTo>
                    <a:pt x="2130552" y="365759"/>
                  </a:moveTo>
                  <a:lnTo>
                    <a:pt x="2130552" y="816863"/>
                  </a:lnTo>
                </a:path>
                <a:path w="2131060" h="817245">
                  <a:moveTo>
                    <a:pt x="2130552" y="0"/>
                  </a:moveTo>
                  <a:lnTo>
                    <a:pt x="2130552" y="28346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37153" y="4590288"/>
              <a:ext cx="3126740" cy="82550"/>
            </a:xfrm>
            <a:custGeom>
              <a:avLst/>
              <a:gdLst/>
              <a:ahLst/>
              <a:cxnLst/>
              <a:rect l="l" t="t" r="r" b="b"/>
              <a:pathLst>
                <a:path w="3126740" h="82550">
                  <a:moveTo>
                    <a:pt x="312628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3126286" y="82295"/>
                  </a:lnTo>
                  <a:lnTo>
                    <a:pt x="3126286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46375" y="4428744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37153" y="4468367"/>
              <a:ext cx="1419860" cy="82550"/>
            </a:xfrm>
            <a:custGeom>
              <a:avLst/>
              <a:gdLst/>
              <a:ahLst/>
              <a:cxnLst/>
              <a:rect l="l" t="t" r="r" b="b"/>
              <a:pathLst>
                <a:path w="1419860" h="82550">
                  <a:moveTo>
                    <a:pt x="141940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419406" y="82295"/>
                  </a:lnTo>
                  <a:lnTo>
                    <a:pt x="1419406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46375" y="3648455"/>
              <a:ext cx="1420495" cy="576580"/>
            </a:xfrm>
            <a:custGeom>
              <a:avLst/>
              <a:gdLst/>
              <a:ahLst/>
              <a:cxnLst/>
              <a:rect l="l" t="t" r="r" b="b"/>
              <a:pathLst>
                <a:path w="1420495" h="576579">
                  <a:moveTo>
                    <a:pt x="0" y="368808"/>
                  </a:moveTo>
                  <a:lnTo>
                    <a:pt x="0" y="454152"/>
                  </a:lnTo>
                </a:path>
                <a:path w="1420495" h="576579">
                  <a:moveTo>
                    <a:pt x="0" y="243840"/>
                  </a:moveTo>
                  <a:lnTo>
                    <a:pt x="0" y="286512"/>
                  </a:lnTo>
                </a:path>
                <a:path w="1420495" h="576579">
                  <a:moveTo>
                    <a:pt x="710184" y="368808"/>
                  </a:moveTo>
                  <a:lnTo>
                    <a:pt x="710184" y="576072"/>
                  </a:lnTo>
                </a:path>
                <a:path w="1420495" h="576579">
                  <a:moveTo>
                    <a:pt x="710184" y="121920"/>
                  </a:moveTo>
                  <a:lnTo>
                    <a:pt x="710184" y="286512"/>
                  </a:lnTo>
                </a:path>
                <a:path w="1420495" h="576579">
                  <a:moveTo>
                    <a:pt x="1420368" y="368808"/>
                  </a:moveTo>
                  <a:lnTo>
                    <a:pt x="1420368" y="576072"/>
                  </a:lnTo>
                </a:path>
                <a:path w="1420495" h="576579">
                  <a:moveTo>
                    <a:pt x="1420368" y="0"/>
                  </a:moveTo>
                  <a:lnTo>
                    <a:pt x="1420368" y="286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37153" y="3934968"/>
              <a:ext cx="2486660" cy="82550"/>
            </a:xfrm>
            <a:custGeom>
              <a:avLst/>
              <a:gdLst/>
              <a:ahLst/>
              <a:cxnLst/>
              <a:rect l="l" t="t" r="r" b="b"/>
              <a:pathLst>
                <a:path w="2486660" h="82550">
                  <a:moveTo>
                    <a:pt x="248620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2486206" y="82295"/>
                  </a:lnTo>
                  <a:lnTo>
                    <a:pt x="2486206" y="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46375" y="2993136"/>
              <a:ext cx="2131060" cy="1231900"/>
            </a:xfrm>
            <a:custGeom>
              <a:avLst/>
              <a:gdLst/>
              <a:ahLst/>
              <a:cxnLst/>
              <a:rect l="l" t="t" r="r" b="b"/>
              <a:pathLst>
                <a:path w="2131060" h="1231900">
                  <a:moveTo>
                    <a:pt x="0" y="777239"/>
                  </a:moveTo>
                  <a:lnTo>
                    <a:pt x="0" y="819912"/>
                  </a:lnTo>
                </a:path>
                <a:path w="2131060" h="1231900">
                  <a:moveTo>
                    <a:pt x="0" y="243839"/>
                  </a:moveTo>
                  <a:lnTo>
                    <a:pt x="0" y="329184"/>
                  </a:lnTo>
                </a:path>
                <a:path w="2131060" h="1231900">
                  <a:moveTo>
                    <a:pt x="0" y="121919"/>
                  </a:moveTo>
                  <a:lnTo>
                    <a:pt x="0" y="161543"/>
                  </a:lnTo>
                </a:path>
                <a:path w="2131060" h="1231900">
                  <a:moveTo>
                    <a:pt x="710184" y="243839"/>
                  </a:moveTo>
                  <a:lnTo>
                    <a:pt x="710184" y="329184"/>
                  </a:lnTo>
                </a:path>
                <a:path w="2131060" h="1231900">
                  <a:moveTo>
                    <a:pt x="710184" y="121919"/>
                  </a:moveTo>
                  <a:lnTo>
                    <a:pt x="710184" y="161543"/>
                  </a:lnTo>
                </a:path>
                <a:path w="2131060" h="1231900">
                  <a:moveTo>
                    <a:pt x="1420368" y="243839"/>
                  </a:moveTo>
                  <a:lnTo>
                    <a:pt x="1420368" y="573024"/>
                  </a:lnTo>
                </a:path>
                <a:path w="2131060" h="1231900">
                  <a:moveTo>
                    <a:pt x="1420368" y="0"/>
                  </a:moveTo>
                  <a:lnTo>
                    <a:pt x="1420368" y="161543"/>
                  </a:lnTo>
                </a:path>
                <a:path w="2131060" h="1231900">
                  <a:moveTo>
                    <a:pt x="2130552" y="243839"/>
                  </a:moveTo>
                  <a:lnTo>
                    <a:pt x="2130552" y="1231391"/>
                  </a:lnTo>
                </a:path>
                <a:path w="2131060" h="1231900">
                  <a:moveTo>
                    <a:pt x="2130552" y="0"/>
                  </a:moveTo>
                  <a:lnTo>
                    <a:pt x="2130552" y="16154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37153" y="3154680"/>
              <a:ext cx="3196590" cy="82550"/>
            </a:xfrm>
            <a:custGeom>
              <a:avLst/>
              <a:gdLst/>
              <a:ahLst/>
              <a:cxnLst/>
              <a:rect l="l" t="t" r="r" b="b"/>
              <a:pathLst>
                <a:path w="3196590" h="82550">
                  <a:moveTo>
                    <a:pt x="3196390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196390" y="82296"/>
                  </a:lnTo>
                  <a:lnTo>
                    <a:pt x="3196390" y="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37153" y="3813048"/>
              <a:ext cx="1279525" cy="79375"/>
            </a:xfrm>
            <a:custGeom>
              <a:avLst/>
              <a:gdLst/>
              <a:ahLst/>
              <a:cxnLst/>
              <a:rect l="l" t="t" r="r" b="b"/>
              <a:pathLst>
                <a:path w="1279525" h="79375">
                  <a:moveTo>
                    <a:pt x="1279198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279198" y="79247"/>
                  </a:lnTo>
                  <a:lnTo>
                    <a:pt x="1279198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46375" y="2993136"/>
              <a:ext cx="710565" cy="40005"/>
            </a:xfrm>
            <a:custGeom>
              <a:avLst/>
              <a:gdLst/>
              <a:ahLst/>
              <a:cxnLst/>
              <a:rect l="l" t="t" r="r" b="b"/>
              <a:pathLst>
                <a:path w="710564" h="40005">
                  <a:moveTo>
                    <a:pt x="0" y="0"/>
                  </a:moveTo>
                  <a:lnTo>
                    <a:pt x="0" y="39624"/>
                  </a:lnTo>
                </a:path>
                <a:path w="710564" h="40005">
                  <a:moveTo>
                    <a:pt x="710184" y="0"/>
                  </a:moveTo>
                  <a:lnTo>
                    <a:pt x="710184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37153" y="3032760"/>
              <a:ext cx="1989455" cy="82550"/>
            </a:xfrm>
            <a:custGeom>
              <a:avLst/>
              <a:gdLst/>
              <a:ahLst/>
              <a:cxnLst/>
              <a:rect l="l" t="t" r="r" b="b"/>
              <a:pathLst>
                <a:path w="1989454" h="82550">
                  <a:moveTo>
                    <a:pt x="1989382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989382" y="82295"/>
                  </a:lnTo>
                  <a:lnTo>
                    <a:pt x="1989382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46375" y="3648455"/>
              <a:ext cx="710565" cy="43180"/>
            </a:xfrm>
            <a:custGeom>
              <a:avLst/>
              <a:gdLst/>
              <a:ahLst/>
              <a:cxnLst/>
              <a:rect l="l" t="t" r="r" b="b"/>
              <a:pathLst>
                <a:path w="710564" h="43179">
                  <a:moveTo>
                    <a:pt x="0" y="0"/>
                  </a:moveTo>
                  <a:lnTo>
                    <a:pt x="0" y="42672"/>
                  </a:lnTo>
                </a:path>
                <a:path w="710564" h="43179">
                  <a:moveTo>
                    <a:pt x="710184" y="0"/>
                  </a:moveTo>
                  <a:lnTo>
                    <a:pt x="710184" y="4267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37153" y="3691127"/>
              <a:ext cx="2129790" cy="79375"/>
            </a:xfrm>
            <a:custGeom>
              <a:avLst/>
              <a:gdLst/>
              <a:ahLst/>
              <a:cxnLst/>
              <a:rect l="l" t="t" r="r" b="b"/>
              <a:pathLst>
                <a:path w="2129790" h="79375">
                  <a:moveTo>
                    <a:pt x="2129590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29590" y="79248"/>
                  </a:lnTo>
                  <a:lnTo>
                    <a:pt x="2129590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46375" y="2871216"/>
              <a:ext cx="2131060" cy="40005"/>
            </a:xfrm>
            <a:custGeom>
              <a:avLst/>
              <a:gdLst/>
              <a:ahLst/>
              <a:cxnLst/>
              <a:rect l="l" t="t" r="r" b="b"/>
              <a:pathLst>
                <a:path w="2131060" h="40005">
                  <a:moveTo>
                    <a:pt x="0" y="0"/>
                  </a:moveTo>
                  <a:lnTo>
                    <a:pt x="0" y="39624"/>
                  </a:lnTo>
                </a:path>
                <a:path w="2131060" h="40005">
                  <a:moveTo>
                    <a:pt x="710184" y="0"/>
                  </a:moveTo>
                  <a:lnTo>
                    <a:pt x="710184" y="39624"/>
                  </a:lnTo>
                </a:path>
                <a:path w="2131060" h="40005">
                  <a:moveTo>
                    <a:pt x="1420368" y="0"/>
                  </a:moveTo>
                  <a:lnTo>
                    <a:pt x="1420368" y="39624"/>
                  </a:lnTo>
                </a:path>
                <a:path w="2131060" h="40005">
                  <a:moveTo>
                    <a:pt x="2130552" y="0"/>
                  </a:moveTo>
                  <a:lnTo>
                    <a:pt x="2130552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87111" y="2501698"/>
              <a:ext cx="0" cy="3114675"/>
            </a:xfrm>
            <a:custGeom>
              <a:avLst/>
              <a:gdLst/>
              <a:ahLst/>
              <a:cxnLst/>
              <a:rect l="l" t="t" r="r" b="b"/>
              <a:pathLst>
                <a:path h="3114675">
                  <a:moveTo>
                    <a:pt x="0" y="0"/>
                  </a:moveTo>
                  <a:lnTo>
                    <a:pt x="0" y="311426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37153" y="2910840"/>
              <a:ext cx="3550285" cy="82550"/>
            </a:xfrm>
            <a:custGeom>
              <a:avLst/>
              <a:gdLst/>
              <a:ahLst/>
              <a:cxnLst/>
              <a:rect l="l" t="t" r="r" b="b"/>
              <a:pathLst>
                <a:path w="3550285" h="82550">
                  <a:moveTo>
                    <a:pt x="354995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549958" y="82296"/>
                  </a:lnTo>
                  <a:lnTo>
                    <a:pt x="3549958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56559" y="5084064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37153" y="5123688"/>
              <a:ext cx="3053715" cy="82550"/>
            </a:xfrm>
            <a:custGeom>
              <a:avLst/>
              <a:gdLst/>
              <a:ahLst/>
              <a:cxnLst/>
              <a:rect l="l" t="t" r="r" b="b"/>
              <a:pathLst>
                <a:path w="3053715" h="82550">
                  <a:moveTo>
                    <a:pt x="3053134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3053134" y="82295"/>
                  </a:lnTo>
                  <a:lnTo>
                    <a:pt x="3053134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46375" y="4306823"/>
              <a:ext cx="710565" cy="40005"/>
            </a:xfrm>
            <a:custGeom>
              <a:avLst/>
              <a:gdLst/>
              <a:ahLst/>
              <a:cxnLst/>
              <a:rect l="l" t="t" r="r" b="b"/>
              <a:pathLst>
                <a:path w="710564" h="40004">
                  <a:moveTo>
                    <a:pt x="0" y="0"/>
                  </a:moveTo>
                  <a:lnTo>
                    <a:pt x="0" y="39624"/>
                  </a:lnTo>
                </a:path>
                <a:path w="710564" h="40004">
                  <a:moveTo>
                    <a:pt x="710184" y="0"/>
                  </a:moveTo>
                  <a:lnTo>
                    <a:pt x="710184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37153" y="4346448"/>
              <a:ext cx="1776095" cy="82550"/>
            </a:xfrm>
            <a:custGeom>
              <a:avLst/>
              <a:gdLst/>
              <a:ahLst/>
              <a:cxnLst/>
              <a:rect l="l" t="t" r="r" b="b"/>
              <a:pathLst>
                <a:path w="1776095" h="82550">
                  <a:moveTo>
                    <a:pt x="1776022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776022" y="82295"/>
                  </a:lnTo>
                  <a:lnTo>
                    <a:pt x="1776022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46375" y="3404616"/>
              <a:ext cx="710565" cy="161925"/>
            </a:xfrm>
            <a:custGeom>
              <a:avLst/>
              <a:gdLst/>
              <a:ahLst/>
              <a:cxnLst/>
              <a:rect l="l" t="t" r="r" b="b"/>
              <a:pathLst>
                <a:path w="710564" h="161925">
                  <a:moveTo>
                    <a:pt x="0" y="121920"/>
                  </a:moveTo>
                  <a:lnTo>
                    <a:pt x="0" y="161544"/>
                  </a:lnTo>
                </a:path>
                <a:path w="710564" h="161925">
                  <a:moveTo>
                    <a:pt x="710184" y="0"/>
                  </a:moveTo>
                  <a:lnTo>
                    <a:pt x="710184" y="16154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37153" y="3566160"/>
              <a:ext cx="2486660" cy="82550"/>
            </a:xfrm>
            <a:custGeom>
              <a:avLst/>
              <a:gdLst/>
              <a:ahLst/>
              <a:cxnLst/>
              <a:rect l="l" t="t" r="r" b="b"/>
              <a:pathLst>
                <a:path w="2486660" h="82550">
                  <a:moveTo>
                    <a:pt x="248620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2486206" y="82295"/>
                  </a:lnTo>
                  <a:lnTo>
                    <a:pt x="2486206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46375" y="2627376"/>
              <a:ext cx="2131060" cy="161925"/>
            </a:xfrm>
            <a:custGeom>
              <a:avLst/>
              <a:gdLst/>
              <a:ahLst/>
              <a:cxnLst/>
              <a:rect l="l" t="t" r="r" b="b"/>
              <a:pathLst>
                <a:path w="2131060" h="161925">
                  <a:moveTo>
                    <a:pt x="0" y="121920"/>
                  </a:moveTo>
                  <a:lnTo>
                    <a:pt x="0" y="161544"/>
                  </a:lnTo>
                </a:path>
                <a:path w="2131060" h="161925">
                  <a:moveTo>
                    <a:pt x="710184" y="121920"/>
                  </a:moveTo>
                  <a:lnTo>
                    <a:pt x="710184" y="161544"/>
                  </a:lnTo>
                </a:path>
                <a:path w="2131060" h="161925">
                  <a:moveTo>
                    <a:pt x="1420368" y="0"/>
                  </a:moveTo>
                  <a:lnTo>
                    <a:pt x="1420368" y="161544"/>
                  </a:lnTo>
                </a:path>
                <a:path w="2131060" h="161925">
                  <a:moveTo>
                    <a:pt x="2130552" y="0"/>
                  </a:moveTo>
                  <a:lnTo>
                    <a:pt x="2130552" y="16154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37153" y="2788920"/>
              <a:ext cx="3196590" cy="82550"/>
            </a:xfrm>
            <a:custGeom>
              <a:avLst/>
              <a:gdLst/>
              <a:ahLst/>
              <a:cxnLst/>
              <a:rect l="l" t="t" r="r" b="b"/>
              <a:pathLst>
                <a:path w="3196590" h="82550">
                  <a:moveTo>
                    <a:pt x="3196390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3196390" y="82295"/>
                  </a:lnTo>
                  <a:lnTo>
                    <a:pt x="3196390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46375" y="4962144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37153" y="5001767"/>
              <a:ext cx="1706245" cy="82550"/>
            </a:xfrm>
            <a:custGeom>
              <a:avLst/>
              <a:gdLst/>
              <a:ahLst/>
              <a:cxnLst/>
              <a:rect l="l" t="t" r="r" b="b"/>
              <a:pathLst>
                <a:path w="1706245" h="82550">
                  <a:moveTo>
                    <a:pt x="1705918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705918" y="82295"/>
                  </a:lnTo>
                  <a:lnTo>
                    <a:pt x="1705918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46375" y="418185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37153" y="4224527"/>
              <a:ext cx="3126740" cy="82550"/>
            </a:xfrm>
            <a:custGeom>
              <a:avLst/>
              <a:gdLst/>
              <a:ahLst/>
              <a:cxnLst/>
              <a:rect l="l" t="t" r="r" b="b"/>
              <a:pathLst>
                <a:path w="3126740" h="82550">
                  <a:moveTo>
                    <a:pt x="312628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126286" y="82296"/>
                  </a:lnTo>
                  <a:lnTo>
                    <a:pt x="3126286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46375" y="3404616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37153" y="3444240"/>
              <a:ext cx="1279525" cy="82550"/>
            </a:xfrm>
            <a:custGeom>
              <a:avLst/>
              <a:gdLst/>
              <a:ahLst/>
              <a:cxnLst/>
              <a:rect l="l" t="t" r="r" b="b"/>
              <a:pathLst>
                <a:path w="1279525" h="82550">
                  <a:moveTo>
                    <a:pt x="127919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279198" y="82296"/>
                  </a:lnTo>
                  <a:lnTo>
                    <a:pt x="1279198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46375" y="2627376"/>
              <a:ext cx="710565" cy="40005"/>
            </a:xfrm>
            <a:custGeom>
              <a:avLst/>
              <a:gdLst/>
              <a:ahLst/>
              <a:cxnLst/>
              <a:rect l="l" t="t" r="r" b="b"/>
              <a:pathLst>
                <a:path w="710564" h="40005">
                  <a:moveTo>
                    <a:pt x="0" y="0"/>
                  </a:moveTo>
                  <a:lnTo>
                    <a:pt x="0" y="39624"/>
                  </a:lnTo>
                </a:path>
                <a:path w="710564" h="40005">
                  <a:moveTo>
                    <a:pt x="710184" y="0"/>
                  </a:moveTo>
                  <a:lnTo>
                    <a:pt x="710184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37153" y="2667000"/>
              <a:ext cx="1989455" cy="82550"/>
            </a:xfrm>
            <a:custGeom>
              <a:avLst/>
              <a:gdLst/>
              <a:ahLst/>
              <a:cxnLst/>
              <a:rect l="l" t="t" r="r" b="b"/>
              <a:pathLst>
                <a:path w="1989454" h="82550">
                  <a:moveTo>
                    <a:pt x="198938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989382" y="82296"/>
                  </a:lnTo>
                  <a:lnTo>
                    <a:pt x="1989382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37144" y="3322319"/>
              <a:ext cx="2129790" cy="1640205"/>
            </a:xfrm>
            <a:custGeom>
              <a:avLst/>
              <a:gdLst/>
              <a:ahLst/>
              <a:cxnLst/>
              <a:rect l="l" t="t" r="r" b="b"/>
              <a:pathLst>
                <a:path w="2129790" h="1640204">
                  <a:moveTo>
                    <a:pt x="1419415" y="1557528"/>
                  </a:moveTo>
                  <a:lnTo>
                    <a:pt x="0" y="1557528"/>
                  </a:lnTo>
                  <a:lnTo>
                    <a:pt x="0" y="1639824"/>
                  </a:lnTo>
                  <a:lnTo>
                    <a:pt x="1419415" y="1639824"/>
                  </a:lnTo>
                  <a:lnTo>
                    <a:pt x="1419415" y="1557528"/>
                  </a:lnTo>
                  <a:close/>
                </a:path>
                <a:path w="2129790" h="1640204">
                  <a:moveTo>
                    <a:pt x="1419415" y="780288"/>
                  </a:moveTo>
                  <a:lnTo>
                    <a:pt x="0" y="780288"/>
                  </a:lnTo>
                  <a:lnTo>
                    <a:pt x="0" y="859536"/>
                  </a:lnTo>
                  <a:lnTo>
                    <a:pt x="1419415" y="859536"/>
                  </a:lnTo>
                  <a:lnTo>
                    <a:pt x="1419415" y="780288"/>
                  </a:lnTo>
                  <a:close/>
                </a:path>
                <a:path w="2129790" h="1640204">
                  <a:moveTo>
                    <a:pt x="2129599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129599" y="82296"/>
                  </a:lnTo>
                  <a:lnTo>
                    <a:pt x="2129599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46375" y="2501698"/>
              <a:ext cx="2131060" cy="43815"/>
            </a:xfrm>
            <a:custGeom>
              <a:avLst/>
              <a:gdLst/>
              <a:ahLst/>
              <a:cxnLst/>
              <a:rect l="l" t="t" r="r" b="b"/>
              <a:pathLst>
                <a:path w="2131060" h="43814">
                  <a:moveTo>
                    <a:pt x="0" y="0"/>
                  </a:moveTo>
                  <a:lnTo>
                    <a:pt x="0" y="43381"/>
                  </a:lnTo>
                </a:path>
                <a:path w="2131060" h="43814">
                  <a:moveTo>
                    <a:pt x="710184" y="0"/>
                  </a:moveTo>
                  <a:lnTo>
                    <a:pt x="710184" y="43381"/>
                  </a:lnTo>
                </a:path>
                <a:path w="2131060" h="43814">
                  <a:moveTo>
                    <a:pt x="1420368" y="0"/>
                  </a:moveTo>
                  <a:lnTo>
                    <a:pt x="1420368" y="43381"/>
                  </a:lnTo>
                </a:path>
                <a:path w="2131060" h="43814">
                  <a:moveTo>
                    <a:pt x="2130552" y="0"/>
                  </a:moveTo>
                  <a:lnTo>
                    <a:pt x="2130552" y="433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37153" y="2545080"/>
              <a:ext cx="3550285" cy="82550"/>
            </a:xfrm>
            <a:custGeom>
              <a:avLst/>
              <a:gdLst/>
              <a:ahLst/>
              <a:cxnLst/>
              <a:rect l="l" t="t" r="r" b="b"/>
              <a:pathLst>
                <a:path w="3550285" h="82550">
                  <a:moveTo>
                    <a:pt x="354995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549958" y="82296"/>
                  </a:lnTo>
                  <a:lnTo>
                    <a:pt x="3549958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37153" y="2501697"/>
              <a:ext cx="0" cy="3114675"/>
            </a:xfrm>
            <a:custGeom>
              <a:avLst/>
              <a:gdLst/>
              <a:ahLst/>
              <a:cxnLst/>
              <a:rect l="l" t="t" r="r" b="b"/>
              <a:pathLst>
                <a:path h="3114675">
                  <a:moveTo>
                    <a:pt x="0" y="3114263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5798880" y="2501698"/>
            <a:ext cx="0" cy="3114675"/>
          </a:xfrm>
          <a:custGeom>
            <a:avLst/>
            <a:gdLst/>
            <a:ahLst/>
            <a:cxnLst/>
            <a:rect l="l" t="t" r="r" b="b"/>
            <a:pathLst>
              <a:path h="3114675">
                <a:moveTo>
                  <a:pt x="0" y="0"/>
                </a:moveTo>
                <a:lnTo>
                  <a:pt x="0" y="311426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485083" y="5685028"/>
            <a:ext cx="1041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203945" y="5685028"/>
            <a:ext cx="86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08199" y="5685028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618170" y="5685028"/>
            <a:ext cx="996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26869" y="5685028"/>
            <a:ext cx="1028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39062" y="5685028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747763" y="5685028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solidFill>
                  <a:srgbClr val="595959"/>
                </a:solidFill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1308" y="5136896"/>
            <a:ext cx="7029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-55" dirty="0">
                <a:solidFill>
                  <a:srgbClr val="0D0D0D"/>
                </a:solidFill>
                <a:latin typeface="Tahoma"/>
                <a:cs typeface="Tahoma"/>
              </a:rPr>
              <a:t>1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30450" y="4359655"/>
            <a:ext cx="713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29878" y="3579367"/>
            <a:ext cx="714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27021" y="2802128"/>
            <a:ext cx="716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55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7933" y="1916684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14997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080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00404" y="6053835"/>
            <a:ext cx="441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34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374820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2A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460228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956539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596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041946" y="6053835"/>
            <a:ext cx="367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542066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A3A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627473" y="6053835"/>
            <a:ext cx="363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124419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DAE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209827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706138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EEF1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791544" y="6053835"/>
            <a:ext cx="351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7370457" y="2501697"/>
            <a:ext cx="3498850" cy="3114675"/>
            <a:chOff x="7370457" y="2501697"/>
            <a:chExt cx="3498850" cy="3114675"/>
          </a:xfrm>
        </p:grpSpPr>
        <p:sp>
          <p:nvSpPr>
            <p:cNvPr id="73" name="object 73"/>
            <p:cNvSpPr/>
            <p:nvPr/>
          </p:nvSpPr>
          <p:spPr>
            <a:xfrm>
              <a:off x="8086344" y="4748783"/>
              <a:ext cx="0" cy="867410"/>
            </a:xfrm>
            <a:custGeom>
              <a:avLst/>
              <a:gdLst/>
              <a:ahLst/>
              <a:cxnLst/>
              <a:rect l="l" t="t" r="r" b="b"/>
              <a:pathLst>
                <a:path h="867410">
                  <a:moveTo>
                    <a:pt x="0" y="777240"/>
                  </a:moveTo>
                  <a:lnTo>
                    <a:pt x="0" y="867177"/>
                  </a:lnTo>
                </a:path>
                <a:path h="867410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375219" y="4928616"/>
              <a:ext cx="610870" cy="597535"/>
            </a:xfrm>
            <a:custGeom>
              <a:avLst/>
              <a:gdLst/>
              <a:ahLst/>
              <a:cxnLst/>
              <a:rect l="l" t="t" r="r" b="b"/>
              <a:pathLst>
                <a:path w="610870" h="597535">
                  <a:moveTo>
                    <a:pt x="610541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610541" y="597407"/>
                  </a:lnTo>
                  <a:lnTo>
                    <a:pt x="610541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85760" y="4928616"/>
              <a:ext cx="341630" cy="597535"/>
            </a:xfrm>
            <a:custGeom>
              <a:avLst/>
              <a:gdLst/>
              <a:ahLst/>
              <a:cxnLst/>
              <a:rect l="l" t="t" r="r" b="b"/>
              <a:pathLst>
                <a:path w="341629" h="597535">
                  <a:moveTo>
                    <a:pt x="341375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341375" y="597407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086344" y="3968496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83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375219" y="4148327"/>
              <a:ext cx="354965" cy="600710"/>
            </a:xfrm>
            <a:custGeom>
              <a:avLst/>
              <a:gdLst/>
              <a:ahLst/>
              <a:cxnLst/>
              <a:rect l="l" t="t" r="r" b="b"/>
              <a:pathLst>
                <a:path w="354965" h="600710">
                  <a:moveTo>
                    <a:pt x="354509" y="0"/>
                  </a:moveTo>
                  <a:lnTo>
                    <a:pt x="0" y="0"/>
                  </a:lnTo>
                  <a:lnTo>
                    <a:pt x="0" y="600456"/>
                  </a:lnTo>
                  <a:lnTo>
                    <a:pt x="354509" y="600456"/>
                  </a:lnTo>
                  <a:lnTo>
                    <a:pt x="354509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729728" y="4148327"/>
              <a:ext cx="624840" cy="600710"/>
            </a:xfrm>
            <a:custGeom>
              <a:avLst/>
              <a:gdLst/>
              <a:ahLst/>
              <a:cxnLst/>
              <a:rect l="l" t="t" r="r" b="b"/>
              <a:pathLst>
                <a:path w="624840" h="600710">
                  <a:moveTo>
                    <a:pt x="624840" y="0"/>
                  </a:moveTo>
                  <a:lnTo>
                    <a:pt x="0" y="0"/>
                  </a:lnTo>
                  <a:lnTo>
                    <a:pt x="0" y="600456"/>
                  </a:lnTo>
                  <a:lnTo>
                    <a:pt x="624840" y="600456"/>
                  </a:lnTo>
                  <a:lnTo>
                    <a:pt x="624840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086344" y="3191256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375219" y="3371088"/>
              <a:ext cx="497840" cy="597535"/>
            </a:xfrm>
            <a:custGeom>
              <a:avLst/>
              <a:gdLst/>
              <a:ahLst/>
              <a:cxnLst/>
              <a:rect l="l" t="t" r="r" b="b"/>
              <a:pathLst>
                <a:path w="497840" h="597535">
                  <a:moveTo>
                    <a:pt x="497765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497765" y="597407"/>
                  </a:lnTo>
                  <a:lnTo>
                    <a:pt x="497765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872984" y="3371088"/>
              <a:ext cx="256540" cy="597535"/>
            </a:xfrm>
            <a:custGeom>
              <a:avLst/>
              <a:gdLst/>
              <a:ahLst/>
              <a:cxnLst/>
              <a:rect l="l" t="t" r="r" b="b"/>
              <a:pathLst>
                <a:path w="256540" h="597535">
                  <a:moveTo>
                    <a:pt x="256032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256032" y="597407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086344" y="2501698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10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375219" y="2590800"/>
              <a:ext cx="638175" cy="600710"/>
            </a:xfrm>
            <a:custGeom>
              <a:avLst/>
              <a:gdLst/>
              <a:ahLst/>
              <a:cxnLst/>
              <a:rect l="l" t="t" r="r" b="b"/>
              <a:pathLst>
                <a:path w="638175" h="600710">
                  <a:moveTo>
                    <a:pt x="637973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637973" y="600455"/>
                  </a:lnTo>
                  <a:lnTo>
                    <a:pt x="637973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013192" y="2590800"/>
              <a:ext cx="399415" cy="600710"/>
            </a:xfrm>
            <a:custGeom>
              <a:avLst/>
              <a:gdLst/>
              <a:ahLst/>
              <a:cxnLst/>
              <a:rect l="l" t="t" r="r" b="b"/>
              <a:pathLst>
                <a:path w="399415" h="600710">
                  <a:moveTo>
                    <a:pt x="399287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399287" y="600455"/>
                  </a:lnTo>
                  <a:lnTo>
                    <a:pt x="399287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129016" y="3371087"/>
              <a:ext cx="509270" cy="2155190"/>
            </a:xfrm>
            <a:custGeom>
              <a:avLst/>
              <a:gdLst/>
              <a:ahLst/>
              <a:cxnLst/>
              <a:rect l="l" t="t" r="r" b="b"/>
              <a:pathLst>
                <a:path w="509270" h="2155190">
                  <a:moveTo>
                    <a:pt x="426720" y="0"/>
                  </a:moveTo>
                  <a:lnTo>
                    <a:pt x="0" y="0"/>
                  </a:lnTo>
                  <a:lnTo>
                    <a:pt x="0" y="597408"/>
                  </a:lnTo>
                  <a:lnTo>
                    <a:pt x="426720" y="597408"/>
                  </a:lnTo>
                  <a:lnTo>
                    <a:pt x="426720" y="0"/>
                  </a:lnTo>
                  <a:close/>
                </a:path>
                <a:path w="509270" h="2155190">
                  <a:moveTo>
                    <a:pt x="481584" y="1557528"/>
                  </a:moveTo>
                  <a:lnTo>
                    <a:pt x="198120" y="1557528"/>
                  </a:lnTo>
                  <a:lnTo>
                    <a:pt x="198120" y="2154936"/>
                  </a:lnTo>
                  <a:lnTo>
                    <a:pt x="481584" y="2154936"/>
                  </a:lnTo>
                  <a:lnTo>
                    <a:pt x="481584" y="1557528"/>
                  </a:lnTo>
                  <a:close/>
                </a:path>
                <a:path w="509270" h="2155190">
                  <a:moveTo>
                    <a:pt x="509016" y="777240"/>
                  </a:moveTo>
                  <a:lnTo>
                    <a:pt x="225552" y="777240"/>
                  </a:lnTo>
                  <a:lnTo>
                    <a:pt x="225552" y="1377696"/>
                  </a:lnTo>
                  <a:lnTo>
                    <a:pt x="509016" y="1377696"/>
                  </a:lnTo>
                  <a:lnTo>
                    <a:pt x="509016" y="77724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796528" y="2501698"/>
              <a:ext cx="0" cy="869950"/>
            </a:xfrm>
            <a:custGeom>
              <a:avLst/>
              <a:gdLst/>
              <a:ahLst/>
              <a:cxnLst/>
              <a:rect l="l" t="t" r="r" b="b"/>
              <a:pathLst>
                <a:path h="869950">
                  <a:moveTo>
                    <a:pt x="0" y="689557"/>
                  </a:moveTo>
                  <a:lnTo>
                    <a:pt x="0" y="869389"/>
                  </a:lnTo>
                </a:path>
                <a:path h="869950">
                  <a:moveTo>
                    <a:pt x="0" y="0"/>
                  </a:moveTo>
                  <a:lnTo>
                    <a:pt x="0" y="8910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12480" y="2590800"/>
              <a:ext cx="710565" cy="600710"/>
            </a:xfrm>
            <a:custGeom>
              <a:avLst/>
              <a:gdLst/>
              <a:ahLst/>
              <a:cxnLst/>
              <a:rect l="l" t="t" r="r" b="b"/>
              <a:pathLst>
                <a:path w="710565" h="600710">
                  <a:moveTo>
                    <a:pt x="710184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710184" y="600455"/>
                  </a:lnTo>
                  <a:lnTo>
                    <a:pt x="710184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796528" y="4748783"/>
              <a:ext cx="0" cy="867410"/>
            </a:xfrm>
            <a:custGeom>
              <a:avLst/>
              <a:gdLst/>
              <a:ahLst/>
              <a:cxnLst/>
              <a:rect l="l" t="t" r="r" b="b"/>
              <a:pathLst>
                <a:path h="867410">
                  <a:moveTo>
                    <a:pt x="0" y="777240"/>
                  </a:moveTo>
                  <a:lnTo>
                    <a:pt x="0" y="867177"/>
                  </a:lnTo>
                </a:path>
                <a:path h="867410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610600" y="4928616"/>
              <a:ext cx="612775" cy="597535"/>
            </a:xfrm>
            <a:custGeom>
              <a:avLst/>
              <a:gdLst/>
              <a:ahLst/>
              <a:cxnLst/>
              <a:rect l="l" t="t" r="r" b="b"/>
              <a:pathLst>
                <a:path w="612775" h="597535">
                  <a:moveTo>
                    <a:pt x="612648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612648" y="597407"/>
                  </a:lnTo>
                  <a:lnTo>
                    <a:pt x="612648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796528" y="3968496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83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555736" y="3371087"/>
              <a:ext cx="497205" cy="1377950"/>
            </a:xfrm>
            <a:custGeom>
              <a:avLst/>
              <a:gdLst/>
              <a:ahLst/>
              <a:cxnLst/>
              <a:rect l="l" t="t" r="r" b="b"/>
              <a:pathLst>
                <a:path w="497204" h="1377950">
                  <a:moveTo>
                    <a:pt x="438912" y="777240"/>
                  </a:moveTo>
                  <a:lnTo>
                    <a:pt x="82296" y="777240"/>
                  </a:lnTo>
                  <a:lnTo>
                    <a:pt x="82296" y="1377696"/>
                  </a:lnTo>
                  <a:lnTo>
                    <a:pt x="438912" y="1377696"/>
                  </a:lnTo>
                  <a:lnTo>
                    <a:pt x="438912" y="777240"/>
                  </a:lnTo>
                  <a:close/>
                </a:path>
                <a:path w="497204" h="1377950">
                  <a:moveTo>
                    <a:pt x="496824" y="0"/>
                  </a:moveTo>
                  <a:lnTo>
                    <a:pt x="0" y="0"/>
                  </a:lnTo>
                  <a:lnTo>
                    <a:pt x="0" y="597408"/>
                  </a:lnTo>
                  <a:lnTo>
                    <a:pt x="496824" y="597408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506712" y="2501698"/>
              <a:ext cx="0" cy="869950"/>
            </a:xfrm>
            <a:custGeom>
              <a:avLst/>
              <a:gdLst/>
              <a:ahLst/>
              <a:cxnLst/>
              <a:rect l="l" t="t" r="r" b="b"/>
              <a:pathLst>
                <a:path h="869950">
                  <a:moveTo>
                    <a:pt x="0" y="689557"/>
                  </a:moveTo>
                  <a:lnTo>
                    <a:pt x="0" y="869389"/>
                  </a:lnTo>
                </a:path>
                <a:path h="869950">
                  <a:moveTo>
                    <a:pt x="0" y="0"/>
                  </a:moveTo>
                  <a:lnTo>
                    <a:pt x="0" y="8910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122664" y="2590800"/>
              <a:ext cx="640080" cy="600710"/>
            </a:xfrm>
            <a:custGeom>
              <a:avLst/>
              <a:gdLst/>
              <a:ahLst/>
              <a:cxnLst/>
              <a:rect l="l" t="t" r="r" b="b"/>
              <a:pathLst>
                <a:path w="640079" h="600710">
                  <a:moveTo>
                    <a:pt x="640079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640079" y="600455"/>
                  </a:lnTo>
                  <a:lnTo>
                    <a:pt x="640079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506712" y="4748783"/>
              <a:ext cx="0" cy="867410"/>
            </a:xfrm>
            <a:custGeom>
              <a:avLst/>
              <a:gdLst/>
              <a:ahLst/>
              <a:cxnLst/>
              <a:rect l="l" t="t" r="r" b="b"/>
              <a:pathLst>
                <a:path h="867410">
                  <a:moveTo>
                    <a:pt x="0" y="777240"/>
                  </a:moveTo>
                  <a:lnTo>
                    <a:pt x="0" y="867177"/>
                  </a:lnTo>
                </a:path>
                <a:path h="867410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223248" y="4928616"/>
              <a:ext cx="338455" cy="597535"/>
            </a:xfrm>
            <a:custGeom>
              <a:avLst/>
              <a:gdLst/>
              <a:ahLst/>
              <a:cxnLst/>
              <a:rect l="l" t="t" r="r" b="b"/>
              <a:pathLst>
                <a:path w="338454" h="597535">
                  <a:moveTo>
                    <a:pt x="338327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338327" y="597407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506712" y="3968496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83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94648" y="2590799"/>
              <a:ext cx="1164590" cy="2158365"/>
            </a:xfrm>
            <a:custGeom>
              <a:avLst/>
              <a:gdLst/>
              <a:ahLst/>
              <a:cxnLst/>
              <a:rect l="l" t="t" r="r" b="b"/>
              <a:pathLst>
                <a:path w="1164590" h="2158365">
                  <a:moveTo>
                    <a:pt x="313944" y="780288"/>
                  </a:moveTo>
                  <a:lnTo>
                    <a:pt x="57912" y="780288"/>
                  </a:lnTo>
                  <a:lnTo>
                    <a:pt x="57912" y="1377696"/>
                  </a:lnTo>
                  <a:lnTo>
                    <a:pt x="313944" y="1377696"/>
                  </a:lnTo>
                  <a:lnTo>
                    <a:pt x="313944" y="780288"/>
                  </a:lnTo>
                  <a:close/>
                </a:path>
                <a:path w="1164590" h="2158365">
                  <a:moveTo>
                    <a:pt x="624840" y="1557528"/>
                  </a:moveTo>
                  <a:lnTo>
                    <a:pt x="0" y="1557528"/>
                  </a:lnTo>
                  <a:lnTo>
                    <a:pt x="0" y="2157984"/>
                  </a:lnTo>
                  <a:lnTo>
                    <a:pt x="624840" y="2157984"/>
                  </a:lnTo>
                  <a:lnTo>
                    <a:pt x="624840" y="1557528"/>
                  </a:lnTo>
                  <a:close/>
                </a:path>
                <a:path w="1164590" h="2158365">
                  <a:moveTo>
                    <a:pt x="1164336" y="0"/>
                  </a:moveTo>
                  <a:lnTo>
                    <a:pt x="768096" y="0"/>
                  </a:lnTo>
                  <a:lnTo>
                    <a:pt x="768096" y="600456"/>
                  </a:lnTo>
                  <a:lnTo>
                    <a:pt x="1164336" y="600456"/>
                  </a:lnTo>
                  <a:lnTo>
                    <a:pt x="1164336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308592" y="3371087"/>
              <a:ext cx="594360" cy="2155190"/>
            </a:xfrm>
            <a:custGeom>
              <a:avLst/>
              <a:gdLst/>
              <a:ahLst/>
              <a:cxnLst/>
              <a:rect l="l" t="t" r="r" b="b"/>
              <a:pathLst>
                <a:path w="594359" h="2155190">
                  <a:moveTo>
                    <a:pt x="423672" y="0"/>
                  </a:moveTo>
                  <a:lnTo>
                    <a:pt x="0" y="0"/>
                  </a:lnTo>
                  <a:lnTo>
                    <a:pt x="0" y="597408"/>
                  </a:lnTo>
                  <a:lnTo>
                    <a:pt x="423672" y="597408"/>
                  </a:lnTo>
                  <a:lnTo>
                    <a:pt x="423672" y="0"/>
                  </a:lnTo>
                  <a:close/>
                </a:path>
                <a:path w="594359" h="2155190">
                  <a:moveTo>
                    <a:pt x="539496" y="1557528"/>
                  </a:moveTo>
                  <a:lnTo>
                    <a:pt x="252984" y="1557528"/>
                  </a:lnTo>
                  <a:lnTo>
                    <a:pt x="252984" y="2154936"/>
                  </a:lnTo>
                  <a:lnTo>
                    <a:pt x="539496" y="2154936"/>
                  </a:lnTo>
                  <a:lnTo>
                    <a:pt x="539496" y="1557528"/>
                  </a:lnTo>
                  <a:close/>
                </a:path>
                <a:path w="594359" h="2155190">
                  <a:moveTo>
                    <a:pt x="594360" y="777240"/>
                  </a:moveTo>
                  <a:lnTo>
                    <a:pt x="310896" y="777240"/>
                  </a:lnTo>
                  <a:lnTo>
                    <a:pt x="310896" y="1377696"/>
                  </a:lnTo>
                  <a:lnTo>
                    <a:pt x="594360" y="1377696"/>
                  </a:lnTo>
                  <a:lnTo>
                    <a:pt x="594360" y="77724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216896" y="2501698"/>
              <a:ext cx="0" cy="3114675"/>
            </a:xfrm>
            <a:custGeom>
              <a:avLst/>
              <a:gdLst/>
              <a:ahLst/>
              <a:cxnLst/>
              <a:rect l="l" t="t" r="r" b="b"/>
              <a:pathLst>
                <a:path h="3114675">
                  <a:moveTo>
                    <a:pt x="0" y="689557"/>
                  </a:moveTo>
                  <a:lnTo>
                    <a:pt x="0" y="3114263"/>
                  </a:lnTo>
                </a:path>
                <a:path h="3114675">
                  <a:moveTo>
                    <a:pt x="0" y="0"/>
                  </a:moveTo>
                  <a:lnTo>
                    <a:pt x="0" y="8910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158984" y="2590800"/>
              <a:ext cx="710565" cy="600710"/>
            </a:xfrm>
            <a:custGeom>
              <a:avLst/>
              <a:gdLst/>
              <a:ahLst/>
              <a:cxnLst/>
              <a:rect l="l" t="t" r="r" b="b"/>
              <a:pathLst>
                <a:path w="710565" h="600710">
                  <a:moveTo>
                    <a:pt x="710184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710184" y="600455"/>
                  </a:lnTo>
                  <a:lnTo>
                    <a:pt x="710184" y="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375220" y="2501697"/>
              <a:ext cx="0" cy="3114675"/>
            </a:xfrm>
            <a:custGeom>
              <a:avLst/>
              <a:gdLst/>
              <a:ahLst/>
              <a:cxnLst/>
              <a:rect l="l" t="t" r="r" b="b"/>
              <a:pathLst>
                <a:path h="3114675">
                  <a:moveTo>
                    <a:pt x="0" y="3114263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/>
          <p:nvPr/>
        </p:nvSpPr>
        <p:spPr>
          <a:xfrm>
            <a:off x="10927080" y="2501698"/>
            <a:ext cx="0" cy="3114675"/>
          </a:xfrm>
          <a:custGeom>
            <a:avLst/>
            <a:gdLst/>
            <a:ahLst/>
            <a:cxnLst/>
            <a:rect l="l" t="t" r="r" b="b"/>
            <a:pathLst>
              <a:path h="3114675">
                <a:moveTo>
                  <a:pt x="0" y="0"/>
                </a:moveTo>
                <a:lnTo>
                  <a:pt x="0" y="311426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636947" y="2501698"/>
            <a:ext cx="0" cy="3114675"/>
          </a:xfrm>
          <a:custGeom>
            <a:avLst/>
            <a:gdLst/>
            <a:ahLst/>
            <a:cxnLst/>
            <a:rect l="l" t="t" r="r" b="b"/>
            <a:pathLst>
              <a:path h="3114675">
                <a:moveTo>
                  <a:pt x="0" y="0"/>
                </a:moveTo>
                <a:lnTo>
                  <a:pt x="0" y="311426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7323149" y="5685028"/>
            <a:ext cx="1041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035976" y="5685028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712928" y="5685028"/>
            <a:ext cx="1695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0" dirty="0">
                <a:solidFill>
                  <a:srgbClr val="595959"/>
                </a:solidFill>
                <a:latin typeface="Tahoma"/>
                <a:cs typeface="Tahoma"/>
              </a:rPr>
              <a:t>10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9425757" y="5685028"/>
            <a:ext cx="1644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95959"/>
                </a:solidFill>
                <a:latin typeface="Tahoma"/>
                <a:cs typeface="Tahoma"/>
              </a:rPr>
              <a:t>15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0127470" y="5685028"/>
            <a:ext cx="1828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20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840299" y="5685028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595959"/>
                </a:solidFill>
                <a:latin typeface="Tahoma"/>
                <a:cs typeface="Tahoma"/>
              </a:rPr>
              <a:t>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1547730" y="5685028"/>
            <a:ext cx="1822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30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579374" y="5136896"/>
            <a:ext cx="7029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-55" dirty="0">
                <a:solidFill>
                  <a:srgbClr val="0D0D0D"/>
                </a:solidFill>
                <a:latin typeface="Tahoma"/>
                <a:cs typeface="Tahoma"/>
              </a:rPr>
              <a:t>1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568516" y="4359655"/>
            <a:ext cx="713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567944" y="3579367"/>
            <a:ext cx="714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565086" y="2802128"/>
            <a:ext cx="716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55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489016" y="1916684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566080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080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6651487" y="6053835"/>
            <a:ext cx="351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7135733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2A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7221141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717452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596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7802858" y="6053835"/>
            <a:ext cx="363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8299805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A3A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8385212" y="6053835"/>
            <a:ext cx="367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8885332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DAE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8970740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9467050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EEF1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9552458" y="6053835"/>
            <a:ext cx="441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34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29" name="object 1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130" name="object 130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616804" y="399288"/>
            <a:ext cx="692699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 err="1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Пример</a:t>
            </a:r>
            <a:r>
              <a:rPr sz="3000" b="1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3000" b="1" dirty="0" err="1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слайда</a:t>
            </a:r>
            <a:b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</a:br>
            <a:r>
              <a:rPr sz="3000" b="1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 диаграммой</a:t>
            </a:r>
            <a:endParaRPr sz="3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33" name="object 1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60" dirty="0"/>
              <a:t>20</a:t>
            </a:fld>
            <a:endParaRPr spc="60" dirty="0"/>
          </a:p>
        </p:txBody>
      </p:sp>
      <p:sp>
        <p:nvSpPr>
          <p:cNvPr id="132" name="object 132"/>
          <p:cNvSpPr txBox="1"/>
          <p:nvPr/>
        </p:nvSpPr>
        <p:spPr>
          <a:xfrm>
            <a:off x="616804" y="1491993"/>
            <a:ext cx="22913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5" dirty="0">
                <a:latin typeface="Tahoma"/>
                <a:cs typeface="Tahoma"/>
              </a:rPr>
              <a:t>Подзаголовок</a:t>
            </a:r>
            <a:endParaRPr sz="2000" b="1" dirty="0">
              <a:latin typeface="Tahoma"/>
              <a:cs typeface="Tahoma"/>
            </a:endParaRPr>
          </a:p>
        </p:txBody>
      </p:sp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07332988-D229-4A63-AA23-98916445B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52" y="322384"/>
            <a:ext cx="2314034" cy="6095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045" y="2601423"/>
            <a:ext cx="3114388" cy="3114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0320" y="2005076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3202" y="601396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980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8610" y="5950203"/>
            <a:ext cx="777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45773" y="601396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FC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31181" y="5950203"/>
            <a:ext cx="789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70409" y="601396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38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55817" y="5950203"/>
            <a:ext cx="790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95681" y="601396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32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81087" y="5950203"/>
            <a:ext cx="793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668374" y="2601423"/>
            <a:ext cx="3114675" cy="3114675"/>
            <a:chOff x="6668374" y="2601423"/>
            <a:chExt cx="3114675" cy="3114675"/>
          </a:xfrm>
        </p:grpSpPr>
        <p:sp>
          <p:nvSpPr>
            <p:cNvPr id="13" name="object 13"/>
            <p:cNvSpPr/>
            <p:nvPr/>
          </p:nvSpPr>
          <p:spPr>
            <a:xfrm>
              <a:off x="8225899" y="2601423"/>
              <a:ext cx="1557655" cy="1950085"/>
            </a:xfrm>
            <a:custGeom>
              <a:avLst/>
              <a:gdLst/>
              <a:ahLst/>
              <a:cxnLst/>
              <a:rect l="l" t="t" r="r" b="b"/>
              <a:pathLst>
                <a:path w="1557654" h="1950085">
                  <a:moveTo>
                    <a:pt x="0" y="0"/>
                  </a:moveTo>
                  <a:lnTo>
                    <a:pt x="0" y="1557130"/>
                  </a:lnTo>
                  <a:lnTo>
                    <a:pt x="1506886" y="1949493"/>
                  </a:lnTo>
                  <a:lnTo>
                    <a:pt x="1518623" y="1901279"/>
                  </a:lnTo>
                  <a:lnTo>
                    <a:pt x="1528811" y="1852753"/>
                  </a:lnTo>
                  <a:lnTo>
                    <a:pt x="1537444" y="1803952"/>
                  </a:lnTo>
                  <a:lnTo>
                    <a:pt x="1544519" y="1754913"/>
                  </a:lnTo>
                  <a:lnTo>
                    <a:pt x="1550030" y="1705674"/>
                  </a:lnTo>
                  <a:lnTo>
                    <a:pt x="1553972" y="1656272"/>
                  </a:lnTo>
                  <a:lnTo>
                    <a:pt x="1556341" y="1606745"/>
                  </a:lnTo>
                  <a:lnTo>
                    <a:pt x="1557131" y="1557130"/>
                  </a:lnTo>
                  <a:lnTo>
                    <a:pt x="1556390" y="1508629"/>
                  </a:lnTo>
                  <a:lnTo>
                    <a:pt x="1554182" y="1460498"/>
                  </a:lnTo>
                  <a:lnTo>
                    <a:pt x="1550527" y="1412758"/>
                  </a:lnTo>
                  <a:lnTo>
                    <a:pt x="1545448" y="1365430"/>
                  </a:lnTo>
                  <a:lnTo>
                    <a:pt x="1538966" y="1318536"/>
                  </a:lnTo>
                  <a:lnTo>
                    <a:pt x="1531103" y="1272097"/>
                  </a:lnTo>
                  <a:lnTo>
                    <a:pt x="1521879" y="1226136"/>
                  </a:lnTo>
                  <a:lnTo>
                    <a:pt x="1511317" y="1180673"/>
                  </a:lnTo>
                  <a:lnTo>
                    <a:pt x="1499439" y="1135730"/>
                  </a:lnTo>
                  <a:lnTo>
                    <a:pt x="1486265" y="1091328"/>
                  </a:lnTo>
                  <a:lnTo>
                    <a:pt x="1471817" y="1047490"/>
                  </a:lnTo>
                  <a:lnTo>
                    <a:pt x="1456117" y="1004237"/>
                  </a:lnTo>
                  <a:lnTo>
                    <a:pt x="1439187" y="961589"/>
                  </a:lnTo>
                  <a:lnTo>
                    <a:pt x="1421047" y="919570"/>
                  </a:lnTo>
                  <a:lnTo>
                    <a:pt x="1401719" y="878199"/>
                  </a:lnTo>
                  <a:lnTo>
                    <a:pt x="1381226" y="837500"/>
                  </a:lnTo>
                  <a:lnTo>
                    <a:pt x="1359588" y="797493"/>
                  </a:lnTo>
                  <a:lnTo>
                    <a:pt x="1336827" y="758199"/>
                  </a:lnTo>
                  <a:lnTo>
                    <a:pt x="1312964" y="719642"/>
                  </a:lnTo>
                  <a:lnTo>
                    <a:pt x="1288022" y="681841"/>
                  </a:lnTo>
                  <a:lnTo>
                    <a:pt x="1262021" y="644818"/>
                  </a:lnTo>
                  <a:lnTo>
                    <a:pt x="1234983" y="608596"/>
                  </a:lnTo>
                  <a:lnTo>
                    <a:pt x="1206929" y="573195"/>
                  </a:lnTo>
                  <a:lnTo>
                    <a:pt x="1177882" y="538637"/>
                  </a:lnTo>
                  <a:lnTo>
                    <a:pt x="1147863" y="504944"/>
                  </a:lnTo>
                  <a:lnTo>
                    <a:pt x="1116893" y="472137"/>
                  </a:lnTo>
                  <a:lnTo>
                    <a:pt x="1084994" y="440238"/>
                  </a:lnTo>
                  <a:lnTo>
                    <a:pt x="1052187" y="409268"/>
                  </a:lnTo>
                  <a:lnTo>
                    <a:pt x="1018493" y="379248"/>
                  </a:lnTo>
                  <a:lnTo>
                    <a:pt x="983936" y="350201"/>
                  </a:lnTo>
                  <a:lnTo>
                    <a:pt x="948535" y="322148"/>
                  </a:lnTo>
                  <a:lnTo>
                    <a:pt x="912312" y="295110"/>
                  </a:lnTo>
                  <a:lnTo>
                    <a:pt x="875290" y="269109"/>
                  </a:lnTo>
                  <a:lnTo>
                    <a:pt x="837489" y="244167"/>
                  </a:lnTo>
                  <a:lnTo>
                    <a:pt x="798931" y="220304"/>
                  </a:lnTo>
                  <a:lnTo>
                    <a:pt x="759638" y="197543"/>
                  </a:lnTo>
                  <a:lnTo>
                    <a:pt x="719631" y="175905"/>
                  </a:lnTo>
                  <a:lnTo>
                    <a:pt x="678931" y="155411"/>
                  </a:lnTo>
                  <a:lnTo>
                    <a:pt x="637561" y="136084"/>
                  </a:lnTo>
                  <a:lnTo>
                    <a:pt x="595541" y="117944"/>
                  </a:lnTo>
                  <a:lnTo>
                    <a:pt x="552894" y="101014"/>
                  </a:lnTo>
                  <a:lnTo>
                    <a:pt x="509640" y="85314"/>
                  </a:lnTo>
                  <a:lnTo>
                    <a:pt x="465802" y="70866"/>
                  </a:lnTo>
                  <a:lnTo>
                    <a:pt x="421400" y="57692"/>
                  </a:lnTo>
                  <a:lnTo>
                    <a:pt x="376457" y="45813"/>
                  </a:lnTo>
                  <a:lnTo>
                    <a:pt x="330994" y="35252"/>
                  </a:lnTo>
                  <a:lnTo>
                    <a:pt x="285033" y="26028"/>
                  </a:lnTo>
                  <a:lnTo>
                    <a:pt x="238594" y="18165"/>
                  </a:lnTo>
                  <a:lnTo>
                    <a:pt x="191700" y="11683"/>
                  </a:lnTo>
                  <a:lnTo>
                    <a:pt x="144372" y="6604"/>
                  </a:lnTo>
                  <a:lnTo>
                    <a:pt x="96631" y="2949"/>
                  </a:lnTo>
                  <a:lnTo>
                    <a:pt x="4850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25899" y="4158554"/>
              <a:ext cx="1507490" cy="1507490"/>
            </a:xfrm>
            <a:custGeom>
              <a:avLst/>
              <a:gdLst/>
              <a:ahLst/>
              <a:cxnLst/>
              <a:rect l="l" t="t" r="r" b="b"/>
              <a:pathLst>
                <a:path w="1507490" h="1507489">
                  <a:moveTo>
                    <a:pt x="0" y="0"/>
                  </a:moveTo>
                  <a:lnTo>
                    <a:pt x="392365" y="1506885"/>
                  </a:lnTo>
                  <a:lnTo>
                    <a:pt x="440225" y="1493608"/>
                  </a:lnTo>
                  <a:lnTo>
                    <a:pt x="487440" y="1478881"/>
                  </a:lnTo>
                  <a:lnTo>
                    <a:pt x="533983" y="1462729"/>
                  </a:lnTo>
                  <a:lnTo>
                    <a:pt x="579831" y="1445177"/>
                  </a:lnTo>
                  <a:lnTo>
                    <a:pt x="624957" y="1426250"/>
                  </a:lnTo>
                  <a:lnTo>
                    <a:pt x="669336" y="1405974"/>
                  </a:lnTo>
                  <a:lnTo>
                    <a:pt x="712944" y="1384374"/>
                  </a:lnTo>
                  <a:lnTo>
                    <a:pt x="755755" y="1361474"/>
                  </a:lnTo>
                  <a:lnTo>
                    <a:pt x="797745" y="1337300"/>
                  </a:lnTo>
                  <a:lnTo>
                    <a:pt x="838887" y="1311877"/>
                  </a:lnTo>
                  <a:lnTo>
                    <a:pt x="879158" y="1285231"/>
                  </a:lnTo>
                  <a:lnTo>
                    <a:pt x="918531" y="1257385"/>
                  </a:lnTo>
                  <a:lnTo>
                    <a:pt x="956982" y="1228366"/>
                  </a:lnTo>
                  <a:lnTo>
                    <a:pt x="994485" y="1198199"/>
                  </a:lnTo>
                  <a:lnTo>
                    <a:pt x="1031016" y="1166908"/>
                  </a:lnTo>
                  <a:lnTo>
                    <a:pt x="1066549" y="1134518"/>
                  </a:lnTo>
                  <a:lnTo>
                    <a:pt x="1101059" y="1101056"/>
                  </a:lnTo>
                  <a:lnTo>
                    <a:pt x="1134522" y="1066546"/>
                  </a:lnTo>
                  <a:lnTo>
                    <a:pt x="1166911" y="1031013"/>
                  </a:lnTo>
                  <a:lnTo>
                    <a:pt x="1198202" y="994482"/>
                  </a:lnTo>
                  <a:lnTo>
                    <a:pt x="1228369" y="956978"/>
                  </a:lnTo>
                  <a:lnTo>
                    <a:pt x="1257388" y="918528"/>
                  </a:lnTo>
                  <a:lnTo>
                    <a:pt x="1285234" y="879154"/>
                  </a:lnTo>
                  <a:lnTo>
                    <a:pt x="1311881" y="838884"/>
                  </a:lnTo>
                  <a:lnTo>
                    <a:pt x="1337303" y="797741"/>
                  </a:lnTo>
                  <a:lnTo>
                    <a:pt x="1361477" y="755752"/>
                  </a:lnTo>
                  <a:lnTo>
                    <a:pt x="1384377" y="712941"/>
                  </a:lnTo>
                  <a:lnTo>
                    <a:pt x="1405978" y="669332"/>
                  </a:lnTo>
                  <a:lnTo>
                    <a:pt x="1426254" y="624953"/>
                  </a:lnTo>
                  <a:lnTo>
                    <a:pt x="1445180" y="579827"/>
                  </a:lnTo>
                  <a:lnTo>
                    <a:pt x="1462732" y="533980"/>
                  </a:lnTo>
                  <a:lnTo>
                    <a:pt x="1478884" y="487436"/>
                  </a:lnTo>
                  <a:lnTo>
                    <a:pt x="1493612" y="440221"/>
                  </a:lnTo>
                  <a:lnTo>
                    <a:pt x="1506889" y="392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57714" y="4158554"/>
              <a:ext cx="1860550" cy="1557655"/>
            </a:xfrm>
            <a:custGeom>
              <a:avLst/>
              <a:gdLst/>
              <a:ahLst/>
              <a:cxnLst/>
              <a:rect l="l" t="t" r="r" b="b"/>
              <a:pathLst>
                <a:path w="1860550" h="1557654">
                  <a:moveTo>
                    <a:pt x="1468184" y="0"/>
                  </a:moveTo>
                  <a:lnTo>
                    <a:pt x="0" y="518740"/>
                  </a:lnTo>
                  <a:lnTo>
                    <a:pt x="16808" y="564093"/>
                  </a:lnTo>
                  <a:lnTo>
                    <a:pt x="34883" y="608632"/>
                  </a:lnTo>
                  <a:lnTo>
                    <a:pt x="54198" y="652342"/>
                  </a:lnTo>
                  <a:lnTo>
                    <a:pt x="74724" y="695210"/>
                  </a:lnTo>
                  <a:lnTo>
                    <a:pt x="96436" y="737220"/>
                  </a:lnTo>
                  <a:lnTo>
                    <a:pt x="119306" y="778358"/>
                  </a:lnTo>
                  <a:lnTo>
                    <a:pt x="143307" y="818611"/>
                  </a:lnTo>
                  <a:lnTo>
                    <a:pt x="168411" y="857962"/>
                  </a:lnTo>
                  <a:lnTo>
                    <a:pt x="194592" y="896399"/>
                  </a:lnTo>
                  <a:lnTo>
                    <a:pt x="221823" y="933906"/>
                  </a:lnTo>
                  <a:lnTo>
                    <a:pt x="250076" y="970470"/>
                  </a:lnTo>
                  <a:lnTo>
                    <a:pt x="279325" y="1006075"/>
                  </a:lnTo>
                  <a:lnTo>
                    <a:pt x="309542" y="1040708"/>
                  </a:lnTo>
                  <a:lnTo>
                    <a:pt x="340700" y="1074355"/>
                  </a:lnTo>
                  <a:lnTo>
                    <a:pt x="372772" y="1106999"/>
                  </a:lnTo>
                  <a:lnTo>
                    <a:pt x="405731" y="1138628"/>
                  </a:lnTo>
                  <a:lnTo>
                    <a:pt x="439550" y="1169227"/>
                  </a:lnTo>
                  <a:lnTo>
                    <a:pt x="474202" y="1198782"/>
                  </a:lnTo>
                  <a:lnTo>
                    <a:pt x="509659" y="1227277"/>
                  </a:lnTo>
                  <a:lnTo>
                    <a:pt x="545895" y="1254700"/>
                  </a:lnTo>
                  <a:lnTo>
                    <a:pt x="582882" y="1281034"/>
                  </a:lnTo>
                  <a:lnTo>
                    <a:pt x="620594" y="1306267"/>
                  </a:lnTo>
                  <a:lnTo>
                    <a:pt x="659002" y="1330383"/>
                  </a:lnTo>
                  <a:lnTo>
                    <a:pt x="698081" y="1353368"/>
                  </a:lnTo>
                  <a:lnTo>
                    <a:pt x="737803" y="1375208"/>
                  </a:lnTo>
                  <a:lnTo>
                    <a:pt x="778141" y="1395888"/>
                  </a:lnTo>
                  <a:lnTo>
                    <a:pt x="819068" y="1415394"/>
                  </a:lnTo>
                  <a:lnTo>
                    <a:pt x="860556" y="1433712"/>
                  </a:lnTo>
                  <a:lnTo>
                    <a:pt x="902579" y="1450827"/>
                  </a:lnTo>
                  <a:lnTo>
                    <a:pt x="945109" y="1466724"/>
                  </a:lnTo>
                  <a:lnTo>
                    <a:pt x="988120" y="1481390"/>
                  </a:lnTo>
                  <a:lnTo>
                    <a:pt x="1031584" y="1494810"/>
                  </a:lnTo>
                  <a:lnTo>
                    <a:pt x="1075474" y="1506970"/>
                  </a:lnTo>
                  <a:lnTo>
                    <a:pt x="1119764" y="1517854"/>
                  </a:lnTo>
                  <a:lnTo>
                    <a:pt x="1164425" y="1527450"/>
                  </a:lnTo>
                  <a:lnTo>
                    <a:pt x="1209431" y="1535741"/>
                  </a:lnTo>
                  <a:lnTo>
                    <a:pt x="1254755" y="1542715"/>
                  </a:lnTo>
                  <a:lnTo>
                    <a:pt x="1300369" y="1548357"/>
                  </a:lnTo>
                  <a:lnTo>
                    <a:pt x="1346247" y="1552651"/>
                  </a:lnTo>
                  <a:lnTo>
                    <a:pt x="1392361" y="1555584"/>
                  </a:lnTo>
                  <a:lnTo>
                    <a:pt x="1438685" y="1557142"/>
                  </a:lnTo>
                  <a:lnTo>
                    <a:pt x="1485191" y="1557310"/>
                  </a:lnTo>
                  <a:lnTo>
                    <a:pt x="1531852" y="1556073"/>
                  </a:lnTo>
                  <a:lnTo>
                    <a:pt x="1578641" y="1553418"/>
                  </a:lnTo>
                  <a:lnTo>
                    <a:pt x="1625531" y="1549329"/>
                  </a:lnTo>
                  <a:lnTo>
                    <a:pt x="1672495" y="1543793"/>
                  </a:lnTo>
                  <a:lnTo>
                    <a:pt x="1719505" y="1536795"/>
                  </a:lnTo>
                  <a:lnTo>
                    <a:pt x="1766535" y="1528320"/>
                  </a:lnTo>
                  <a:lnTo>
                    <a:pt x="1813558" y="1518355"/>
                  </a:lnTo>
                  <a:lnTo>
                    <a:pt x="1860546" y="1506885"/>
                  </a:lnTo>
                  <a:lnTo>
                    <a:pt x="1468184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68374" y="2601424"/>
              <a:ext cx="1557655" cy="2076450"/>
            </a:xfrm>
            <a:custGeom>
              <a:avLst/>
              <a:gdLst/>
              <a:ahLst/>
              <a:cxnLst/>
              <a:rect l="l" t="t" r="r" b="b"/>
              <a:pathLst>
                <a:path w="1557654" h="2076450">
                  <a:moveTo>
                    <a:pt x="1557523" y="0"/>
                  </a:moveTo>
                  <a:lnTo>
                    <a:pt x="1504557" y="901"/>
                  </a:lnTo>
                  <a:lnTo>
                    <a:pt x="1451713" y="3599"/>
                  </a:lnTo>
                  <a:lnTo>
                    <a:pt x="1399037" y="8086"/>
                  </a:lnTo>
                  <a:lnTo>
                    <a:pt x="1346573" y="14355"/>
                  </a:lnTo>
                  <a:lnTo>
                    <a:pt x="1294367" y="22397"/>
                  </a:lnTo>
                  <a:lnTo>
                    <a:pt x="1242464" y="32206"/>
                  </a:lnTo>
                  <a:lnTo>
                    <a:pt x="1190908" y="43773"/>
                  </a:lnTo>
                  <a:lnTo>
                    <a:pt x="1139746" y="57091"/>
                  </a:lnTo>
                  <a:lnTo>
                    <a:pt x="1089022" y="72151"/>
                  </a:lnTo>
                  <a:lnTo>
                    <a:pt x="1038781" y="88946"/>
                  </a:lnTo>
                  <a:lnTo>
                    <a:pt x="993297" y="105803"/>
                  </a:lnTo>
                  <a:lnTo>
                    <a:pt x="948651" y="123919"/>
                  </a:lnTo>
                  <a:lnTo>
                    <a:pt x="904855" y="143269"/>
                  </a:lnTo>
                  <a:lnTo>
                    <a:pt x="861923" y="163825"/>
                  </a:lnTo>
                  <a:lnTo>
                    <a:pt x="819867" y="185559"/>
                  </a:lnTo>
                  <a:lnTo>
                    <a:pt x="778701" y="208444"/>
                  </a:lnTo>
                  <a:lnTo>
                    <a:pt x="738438" y="232452"/>
                  </a:lnTo>
                  <a:lnTo>
                    <a:pt x="699090" y="257556"/>
                  </a:lnTo>
                  <a:lnTo>
                    <a:pt x="660672" y="283729"/>
                  </a:lnTo>
                  <a:lnTo>
                    <a:pt x="623195" y="310942"/>
                  </a:lnTo>
                  <a:lnTo>
                    <a:pt x="586674" y="339168"/>
                  </a:lnTo>
                  <a:lnTo>
                    <a:pt x="551122" y="368381"/>
                  </a:lnTo>
                  <a:lnTo>
                    <a:pt x="516551" y="398552"/>
                  </a:lnTo>
                  <a:lnTo>
                    <a:pt x="482975" y="429654"/>
                  </a:lnTo>
                  <a:lnTo>
                    <a:pt x="450406" y="461660"/>
                  </a:lnTo>
                  <a:lnTo>
                    <a:pt x="418859" y="494541"/>
                  </a:lnTo>
                  <a:lnTo>
                    <a:pt x="388346" y="528271"/>
                  </a:lnTo>
                  <a:lnTo>
                    <a:pt x="358880" y="562822"/>
                  </a:lnTo>
                  <a:lnTo>
                    <a:pt x="330474" y="598167"/>
                  </a:lnTo>
                  <a:lnTo>
                    <a:pt x="303142" y="634278"/>
                  </a:lnTo>
                  <a:lnTo>
                    <a:pt x="276896" y="671127"/>
                  </a:lnTo>
                  <a:lnTo>
                    <a:pt x="251750" y="708688"/>
                  </a:lnTo>
                  <a:lnTo>
                    <a:pt x="227717" y="746932"/>
                  </a:lnTo>
                  <a:lnTo>
                    <a:pt x="204810" y="785832"/>
                  </a:lnTo>
                  <a:lnTo>
                    <a:pt x="183042" y="825361"/>
                  </a:lnTo>
                  <a:lnTo>
                    <a:pt x="162427" y="865492"/>
                  </a:lnTo>
                  <a:lnTo>
                    <a:pt x="142976" y="906196"/>
                  </a:lnTo>
                  <a:lnTo>
                    <a:pt x="124705" y="947446"/>
                  </a:lnTo>
                  <a:lnTo>
                    <a:pt x="107625" y="989215"/>
                  </a:lnTo>
                  <a:lnTo>
                    <a:pt x="91749" y="1031476"/>
                  </a:lnTo>
                  <a:lnTo>
                    <a:pt x="77092" y="1074200"/>
                  </a:lnTo>
                  <a:lnTo>
                    <a:pt x="63666" y="1117361"/>
                  </a:lnTo>
                  <a:lnTo>
                    <a:pt x="51484" y="1160930"/>
                  </a:lnTo>
                  <a:lnTo>
                    <a:pt x="40559" y="1204882"/>
                  </a:lnTo>
                  <a:lnTo>
                    <a:pt x="30905" y="1249186"/>
                  </a:lnTo>
                  <a:lnTo>
                    <a:pt x="22534" y="1293818"/>
                  </a:lnTo>
                  <a:lnTo>
                    <a:pt x="15460" y="1338748"/>
                  </a:lnTo>
                  <a:lnTo>
                    <a:pt x="9696" y="1383950"/>
                  </a:lnTo>
                  <a:lnTo>
                    <a:pt x="5254" y="1429396"/>
                  </a:lnTo>
                  <a:lnTo>
                    <a:pt x="2149" y="1475058"/>
                  </a:lnTo>
                  <a:lnTo>
                    <a:pt x="393" y="1520910"/>
                  </a:lnTo>
                  <a:lnTo>
                    <a:pt x="0" y="1566923"/>
                  </a:lnTo>
                  <a:lnTo>
                    <a:pt x="981" y="1613070"/>
                  </a:lnTo>
                  <a:lnTo>
                    <a:pt x="3352" y="1659324"/>
                  </a:lnTo>
                  <a:lnTo>
                    <a:pt x="7124" y="1705657"/>
                  </a:lnTo>
                  <a:lnTo>
                    <a:pt x="12311" y="1752042"/>
                  </a:lnTo>
                  <a:lnTo>
                    <a:pt x="18926" y="1798450"/>
                  </a:lnTo>
                  <a:lnTo>
                    <a:pt x="26982" y="1844856"/>
                  </a:lnTo>
                  <a:lnTo>
                    <a:pt x="36493" y="1891231"/>
                  </a:lnTo>
                  <a:lnTo>
                    <a:pt x="47471" y="1937547"/>
                  </a:lnTo>
                  <a:lnTo>
                    <a:pt x="59929" y="1983778"/>
                  </a:lnTo>
                  <a:lnTo>
                    <a:pt x="73881" y="2029896"/>
                  </a:lnTo>
                  <a:lnTo>
                    <a:pt x="89340" y="2075873"/>
                  </a:lnTo>
                  <a:lnTo>
                    <a:pt x="1557525" y="1557129"/>
                  </a:lnTo>
                  <a:lnTo>
                    <a:pt x="1557523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78918" y="2005076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91209" y="601032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79"/>
                </a:lnTo>
                <a:lnTo>
                  <a:pt x="68579" y="68579"/>
                </a:lnTo>
                <a:lnTo>
                  <a:pt x="68579" y="0"/>
                </a:lnTo>
                <a:close/>
              </a:path>
            </a:pathLst>
          </a:custGeom>
          <a:solidFill>
            <a:srgbClr val="2A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76616" y="5947155"/>
            <a:ext cx="777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303188" y="601032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79"/>
                </a:lnTo>
                <a:lnTo>
                  <a:pt x="68579" y="68579"/>
                </a:lnTo>
                <a:lnTo>
                  <a:pt x="68579" y="0"/>
                </a:lnTo>
                <a:close/>
              </a:path>
            </a:pathLst>
          </a:custGeom>
          <a:solidFill>
            <a:srgbClr val="596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388594" y="5947155"/>
            <a:ext cx="789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27231" y="601032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79"/>
                </a:lnTo>
                <a:lnTo>
                  <a:pt x="68579" y="68579"/>
                </a:lnTo>
                <a:lnTo>
                  <a:pt x="68579" y="0"/>
                </a:lnTo>
                <a:close/>
              </a:path>
            </a:pathLst>
          </a:custGeom>
          <a:solidFill>
            <a:srgbClr val="A3A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312639" y="5947155"/>
            <a:ext cx="790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151911" y="601032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80" y="0"/>
                </a:moveTo>
                <a:lnTo>
                  <a:pt x="0" y="0"/>
                </a:lnTo>
                <a:lnTo>
                  <a:pt x="0" y="68579"/>
                </a:lnTo>
                <a:lnTo>
                  <a:pt x="68580" y="68579"/>
                </a:lnTo>
                <a:lnTo>
                  <a:pt x="68580" y="0"/>
                </a:lnTo>
                <a:close/>
              </a:path>
            </a:pathLst>
          </a:custGeom>
          <a:solidFill>
            <a:srgbClr val="DAE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237316" y="5947155"/>
            <a:ext cx="793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60" dirty="0"/>
              <a:t>21</a:t>
            </a:fld>
            <a:endParaRPr spc="6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CC1BB9-5A69-48CF-B433-A7D267EBBE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52" y="322384"/>
            <a:ext cx="2314034" cy="609552"/>
          </a:xfrm>
          <a:prstGeom prst="rect">
            <a:avLst/>
          </a:prstGeom>
        </p:spPr>
      </p:pic>
      <p:sp>
        <p:nvSpPr>
          <p:cNvPr id="35" name="object 131">
            <a:extLst>
              <a:ext uri="{FF2B5EF4-FFF2-40B4-BE49-F238E27FC236}">
                <a16:creationId xmlns:a16="http://schemas.microsoft.com/office/drawing/2014/main" id="{BA048CEB-EEF9-4CB2-A02A-9891C48E090B}"/>
              </a:ext>
            </a:extLst>
          </p:cNvPr>
          <p:cNvSpPr txBox="1"/>
          <p:nvPr/>
        </p:nvSpPr>
        <p:spPr>
          <a:xfrm>
            <a:off x="616804" y="399288"/>
            <a:ext cx="692699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 err="1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Пример</a:t>
            </a:r>
            <a:r>
              <a:rPr sz="3000" b="1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3000" b="1" dirty="0" err="1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слайда</a:t>
            </a:r>
            <a:b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</a:br>
            <a:r>
              <a:rPr sz="3000" b="1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 диаграммой</a:t>
            </a:r>
            <a:endParaRPr sz="3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36" name="object 132">
            <a:extLst>
              <a:ext uri="{FF2B5EF4-FFF2-40B4-BE49-F238E27FC236}">
                <a16:creationId xmlns:a16="http://schemas.microsoft.com/office/drawing/2014/main" id="{70D39849-70AE-45BA-B870-282E0D00030F}"/>
              </a:ext>
            </a:extLst>
          </p:cNvPr>
          <p:cNvSpPr txBox="1"/>
          <p:nvPr/>
        </p:nvSpPr>
        <p:spPr>
          <a:xfrm>
            <a:off x="616804" y="1491993"/>
            <a:ext cx="22913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5" dirty="0">
                <a:latin typeface="Tahoma"/>
                <a:cs typeface="Tahoma"/>
              </a:rPr>
              <a:t>Подзаголовок</a:t>
            </a:r>
            <a:endParaRPr sz="2000" b="1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387" y="4937759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7387" y="4437888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387" y="3938015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7387" y="3438144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7387" y="2938271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7387" y="2436437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7387" y="5439788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542380" y="2922708"/>
            <a:ext cx="3084830" cy="1630680"/>
            <a:chOff x="1542380" y="2922708"/>
            <a:chExt cx="3084830" cy="1630680"/>
          </a:xfrm>
        </p:grpSpPr>
        <p:sp>
          <p:nvSpPr>
            <p:cNvPr id="10" name="object 10"/>
            <p:cNvSpPr/>
            <p:nvPr/>
          </p:nvSpPr>
          <p:spPr>
            <a:xfrm>
              <a:off x="1556668" y="3187274"/>
              <a:ext cx="3056255" cy="1001394"/>
            </a:xfrm>
            <a:custGeom>
              <a:avLst/>
              <a:gdLst/>
              <a:ahLst/>
              <a:cxnLst/>
              <a:rect l="l" t="t" r="r" b="b"/>
              <a:pathLst>
                <a:path w="3056254" h="1001395">
                  <a:moveTo>
                    <a:pt x="0" y="101517"/>
                  </a:moveTo>
                  <a:lnTo>
                    <a:pt x="1018892" y="1001117"/>
                  </a:lnTo>
                  <a:lnTo>
                    <a:pt x="2036924" y="500805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56668" y="3237330"/>
              <a:ext cx="3056255" cy="1301750"/>
            </a:xfrm>
            <a:custGeom>
              <a:avLst/>
              <a:gdLst/>
              <a:ahLst/>
              <a:cxnLst/>
              <a:rect l="l" t="t" r="r" b="b"/>
              <a:pathLst>
                <a:path w="3056254" h="1301750">
                  <a:moveTo>
                    <a:pt x="0" y="1002437"/>
                  </a:moveTo>
                  <a:lnTo>
                    <a:pt x="1018892" y="0"/>
                  </a:lnTo>
                  <a:lnTo>
                    <a:pt x="2036924" y="1301452"/>
                  </a:lnTo>
                  <a:lnTo>
                    <a:pt x="3055684" y="801269"/>
                  </a:lnTo>
                </a:path>
              </a:pathLst>
            </a:custGeom>
            <a:ln w="28575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56668" y="2936995"/>
              <a:ext cx="3056255" cy="1501775"/>
            </a:xfrm>
            <a:custGeom>
              <a:avLst/>
              <a:gdLst/>
              <a:ahLst/>
              <a:cxnLst/>
              <a:rect l="l" t="t" r="r" b="b"/>
              <a:pathLst>
                <a:path w="3056254" h="1501775">
                  <a:moveTo>
                    <a:pt x="0" y="1501675"/>
                  </a:moveTo>
                  <a:lnTo>
                    <a:pt x="1018892" y="1501675"/>
                  </a:lnTo>
                  <a:lnTo>
                    <a:pt x="2036924" y="1001020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56668" y="3187274"/>
              <a:ext cx="3056255" cy="1001394"/>
            </a:xfrm>
            <a:custGeom>
              <a:avLst/>
              <a:gdLst/>
              <a:ahLst/>
              <a:cxnLst/>
              <a:rect l="l" t="t" r="r" b="b"/>
              <a:pathLst>
                <a:path w="3056254" h="1001395">
                  <a:moveTo>
                    <a:pt x="0" y="101517"/>
                  </a:moveTo>
                  <a:lnTo>
                    <a:pt x="1018892" y="1001117"/>
                  </a:lnTo>
                  <a:lnTo>
                    <a:pt x="2036924" y="500805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596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56668" y="3237330"/>
              <a:ext cx="3056255" cy="1301750"/>
            </a:xfrm>
            <a:custGeom>
              <a:avLst/>
              <a:gdLst/>
              <a:ahLst/>
              <a:cxnLst/>
              <a:rect l="l" t="t" r="r" b="b"/>
              <a:pathLst>
                <a:path w="3056254" h="1301750">
                  <a:moveTo>
                    <a:pt x="0" y="1002437"/>
                  </a:moveTo>
                  <a:lnTo>
                    <a:pt x="1018892" y="0"/>
                  </a:lnTo>
                  <a:lnTo>
                    <a:pt x="2036924" y="1301452"/>
                  </a:lnTo>
                  <a:lnTo>
                    <a:pt x="3055684" y="801269"/>
                  </a:lnTo>
                </a:path>
              </a:pathLst>
            </a:custGeom>
            <a:ln w="28575">
              <a:solidFill>
                <a:srgbClr val="2A39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56668" y="2936995"/>
              <a:ext cx="3056255" cy="1501775"/>
            </a:xfrm>
            <a:custGeom>
              <a:avLst/>
              <a:gdLst/>
              <a:ahLst/>
              <a:cxnLst/>
              <a:rect l="l" t="t" r="r" b="b"/>
              <a:pathLst>
                <a:path w="3056254" h="1501775">
                  <a:moveTo>
                    <a:pt x="0" y="1501675"/>
                  </a:moveTo>
                  <a:lnTo>
                    <a:pt x="1018892" y="1501675"/>
                  </a:lnTo>
                  <a:lnTo>
                    <a:pt x="2036924" y="1001020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A3AE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99610" y="5324347"/>
            <a:ext cx="1200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0119" y="4824476"/>
            <a:ext cx="99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5641" y="4324604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4944" y="3824732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1134" y="3321811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5641" y="2821940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1896" y="2322067"/>
            <a:ext cx="11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595959"/>
                </a:solidFill>
                <a:latin typeface="Tahoma"/>
                <a:cs typeface="Tahoma"/>
              </a:rPr>
              <a:t>6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4658" y="1977644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Название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80090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18716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71821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25623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596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3234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2A39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36339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A3A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93594" y="5525516"/>
            <a:ext cx="4323080" cy="52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r>
              <a:rPr sz="1200" spc="4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r>
              <a:rPr sz="1200" spc="4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r>
              <a:rPr sz="1200" spc="4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  <a:p>
            <a:pPr marL="55880">
              <a:lnSpc>
                <a:spcPct val="100000"/>
              </a:lnSpc>
              <a:spcBef>
                <a:spcPts val="1055"/>
              </a:spcBef>
              <a:tabLst>
                <a:tab pos="794385" algn="l"/>
                <a:tab pos="1547495" algn="l"/>
                <a:tab pos="2301240" algn="l"/>
                <a:tab pos="3058795" algn="l"/>
                <a:tab pos="3811904" algn="l"/>
              </a:tabLst>
            </a:pP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-75" dirty="0">
                <a:latin typeface="Tahoma"/>
                <a:cs typeface="Tahoma"/>
              </a:rPr>
              <a:t>1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2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3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4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5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34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77804" y="4937760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6477804" y="2920683"/>
            <a:ext cx="4074795" cy="1630680"/>
            <a:chOff x="6477804" y="2920683"/>
            <a:chExt cx="4074795" cy="1630680"/>
          </a:xfrm>
        </p:grpSpPr>
        <p:sp>
          <p:nvSpPr>
            <p:cNvPr id="33" name="object 33"/>
            <p:cNvSpPr/>
            <p:nvPr/>
          </p:nvSpPr>
          <p:spPr>
            <a:xfrm>
              <a:off x="6477804" y="3435096"/>
              <a:ext cx="4074795" cy="1003300"/>
            </a:xfrm>
            <a:custGeom>
              <a:avLst/>
              <a:gdLst/>
              <a:ahLst/>
              <a:cxnLst/>
              <a:rect l="l" t="t" r="r" b="b"/>
              <a:pathLst>
                <a:path w="4074795" h="1003300">
                  <a:moveTo>
                    <a:pt x="0" y="1002792"/>
                  </a:moveTo>
                  <a:lnTo>
                    <a:pt x="4074246" y="1002792"/>
                  </a:lnTo>
                </a:path>
                <a:path w="4074795" h="1003300">
                  <a:moveTo>
                    <a:pt x="0" y="499872"/>
                  </a:moveTo>
                  <a:lnTo>
                    <a:pt x="4074246" y="499872"/>
                  </a:lnTo>
                </a:path>
                <a:path w="4074795" h="1003300">
                  <a:moveTo>
                    <a:pt x="0" y="0"/>
                  </a:moveTo>
                  <a:lnTo>
                    <a:pt x="40742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87086" y="3185250"/>
              <a:ext cx="3056255" cy="1001394"/>
            </a:xfrm>
            <a:custGeom>
              <a:avLst/>
              <a:gdLst/>
              <a:ahLst/>
              <a:cxnLst/>
              <a:rect l="l" t="t" r="r" b="b"/>
              <a:pathLst>
                <a:path w="3056254" h="1001395">
                  <a:moveTo>
                    <a:pt x="0" y="100494"/>
                  </a:moveTo>
                  <a:lnTo>
                    <a:pt x="1020009" y="1001117"/>
                  </a:lnTo>
                  <a:lnTo>
                    <a:pt x="2038041" y="499782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FFE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87086" y="3235305"/>
              <a:ext cx="3056255" cy="1301750"/>
            </a:xfrm>
            <a:custGeom>
              <a:avLst/>
              <a:gdLst/>
              <a:ahLst/>
              <a:cxnLst/>
              <a:rect l="l" t="t" r="r" b="b"/>
              <a:pathLst>
                <a:path w="3056254" h="1301750">
                  <a:moveTo>
                    <a:pt x="0" y="1001414"/>
                  </a:moveTo>
                  <a:lnTo>
                    <a:pt x="1020009" y="0"/>
                  </a:lnTo>
                  <a:lnTo>
                    <a:pt x="2038041" y="1301452"/>
                  </a:lnTo>
                  <a:lnTo>
                    <a:pt x="3055684" y="800246"/>
                  </a:lnTo>
                </a:path>
              </a:pathLst>
            </a:custGeom>
            <a:ln w="28575">
              <a:solidFill>
                <a:srgbClr val="FFC8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77804" y="2935224"/>
              <a:ext cx="4074795" cy="0"/>
            </a:xfrm>
            <a:custGeom>
              <a:avLst/>
              <a:gdLst/>
              <a:ahLst/>
              <a:cxnLst/>
              <a:rect l="l" t="t" r="r" b="b"/>
              <a:pathLst>
                <a:path w="4074795">
                  <a:moveTo>
                    <a:pt x="0" y="0"/>
                  </a:moveTo>
                  <a:lnTo>
                    <a:pt x="40742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87086" y="2934971"/>
              <a:ext cx="3056255" cy="1501775"/>
            </a:xfrm>
            <a:custGeom>
              <a:avLst/>
              <a:gdLst/>
              <a:ahLst/>
              <a:cxnLst/>
              <a:rect l="l" t="t" r="r" b="b"/>
              <a:pathLst>
                <a:path w="3056254" h="1501775">
                  <a:moveTo>
                    <a:pt x="0" y="1501675"/>
                  </a:moveTo>
                  <a:lnTo>
                    <a:pt x="1020009" y="1501675"/>
                  </a:lnTo>
                  <a:lnTo>
                    <a:pt x="2038041" y="999997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87086" y="3185250"/>
              <a:ext cx="3056255" cy="1001394"/>
            </a:xfrm>
            <a:custGeom>
              <a:avLst/>
              <a:gdLst/>
              <a:ahLst/>
              <a:cxnLst/>
              <a:rect l="l" t="t" r="r" b="b"/>
              <a:pathLst>
                <a:path w="3056254" h="1001395">
                  <a:moveTo>
                    <a:pt x="0" y="100494"/>
                  </a:moveTo>
                  <a:lnTo>
                    <a:pt x="1020009" y="1001117"/>
                  </a:lnTo>
                  <a:lnTo>
                    <a:pt x="2038041" y="499782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F32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87086" y="3235305"/>
              <a:ext cx="3056255" cy="1301750"/>
            </a:xfrm>
            <a:custGeom>
              <a:avLst/>
              <a:gdLst/>
              <a:ahLst/>
              <a:cxnLst/>
              <a:rect l="l" t="t" r="r" b="b"/>
              <a:pathLst>
                <a:path w="3056254" h="1301750">
                  <a:moveTo>
                    <a:pt x="0" y="1001414"/>
                  </a:moveTo>
                  <a:lnTo>
                    <a:pt x="1020009" y="0"/>
                  </a:lnTo>
                  <a:lnTo>
                    <a:pt x="2038041" y="1301452"/>
                  </a:lnTo>
                  <a:lnTo>
                    <a:pt x="3055684" y="800246"/>
                  </a:lnTo>
                </a:path>
              </a:pathLst>
            </a:custGeom>
            <a:ln w="28575">
              <a:solidFill>
                <a:srgbClr val="9807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87086" y="2934971"/>
              <a:ext cx="3056255" cy="1501775"/>
            </a:xfrm>
            <a:custGeom>
              <a:avLst/>
              <a:gdLst/>
              <a:ahLst/>
              <a:cxnLst/>
              <a:rect l="l" t="t" r="r" b="b"/>
              <a:pathLst>
                <a:path w="3056254" h="1501775">
                  <a:moveTo>
                    <a:pt x="0" y="1501675"/>
                  </a:moveTo>
                  <a:lnTo>
                    <a:pt x="1020009" y="1501675"/>
                  </a:lnTo>
                  <a:lnTo>
                    <a:pt x="2038041" y="999997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F387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477804" y="2434413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77804" y="5437762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230028" y="5324347"/>
            <a:ext cx="1200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50538" y="4821428"/>
            <a:ext cx="99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36060" y="4321555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35362" y="3821683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31552" y="3321811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36060" y="2821940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32314" y="2319020"/>
            <a:ext cx="11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595959"/>
                </a:solidFill>
                <a:latin typeface="Tahoma"/>
                <a:cs typeface="Tahoma"/>
              </a:rPr>
              <a:t>6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65077" y="1974596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Название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310509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FFE5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49136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FFC8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02240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56042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F32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313653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9807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066757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F38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524012" y="5525516"/>
            <a:ext cx="4323080" cy="522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r>
              <a:rPr sz="1200" spc="4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r>
              <a:rPr sz="1200" spc="4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r>
              <a:rPr sz="1200" spc="4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  <a:p>
            <a:pPr marL="55880">
              <a:lnSpc>
                <a:spcPct val="100000"/>
              </a:lnSpc>
              <a:spcBef>
                <a:spcPts val="1030"/>
              </a:spcBef>
              <a:tabLst>
                <a:tab pos="794385" algn="l"/>
                <a:tab pos="1547495" algn="l"/>
                <a:tab pos="2301240" algn="l"/>
                <a:tab pos="3058795" algn="l"/>
                <a:tab pos="3811904" algn="l"/>
              </a:tabLst>
            </a:pP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-75" dirty="0">
                <a:latin typeface="Tahoma"/>
                <a:cs typeface="Tahoma"/>
              </a:rPr>
              <a:t>1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2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3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4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5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34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9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60" dirty="0"/>
              <a:t>22</a:t>
            </a:fld>
            <a:endParaRPr spc="60" dirty="0"/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81185FB-8C25-473A-ABF9-9ABC1D1AAA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52" y="322384"/>
            <a:ext cx="2314034" cy="609552"/>
          </a:xfrm>
          <a:prstGeom prst="rect">
            <a:avLst/>
          </a:prstGeom>
        </p:spPr>
      </p:pic>
      <p:sp>
        <p:nvSpPr>
          <p:cNvPr id="67" name="object 131">
            <a:extLst>
              <a:ext uri="{FF2B5EF4-FFF2-40B4-BE49-F238E27FC236}">
                <a16:creationId xmlns:a16="http://schemas.microsoft.com/office/drawing/2014/main" id="{6C149BC1-47F2-43E1-A471-8326C5DE25EB}"/>
              </a:ext>
            </a:extLst>
          </p:cNvPr>
          <p:cNvSpPr txBox="1"/>
          <p:nvPr/>
        </p:nvSpPr>
        <p:spPr>
          <a:xfrm>
            <a:off x="616804" y="399288"/>
            <a:ext cx="692699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 err="1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Пример</a:t>
            </a:r>
            <a:r>
              <a:rPr sz="3000" b="1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3000" b="1" dirty="0" err="1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слайда</a:t>
            </a:r>
            <a:b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</a:br>
            <a:r>
              <a:rPr sz="3000" b="1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 диаграммой</a:t>
            </a:r>
            <a:endParaRPr sz="3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68" name="object 132">
            <a:extLst>
              <a:ext uri="{FF2B5EF4-FFF2-40B4-BE49-F238E27FC236}">
                <a16:creationId xmlns:a16="http://schemas.microsoft.com/office/drawing/2014/main" id="{59B456BA-CCDA-4511-BD67-C1866F1C3CC4}"/>
              </a:ext>
            </a:extLst>
          </p:cNvPr>
          <p:cNvSpPr txBox="1"/>
          <p:nvPr/>
        </p:nvSpPr>
        <p:spPr>
          <a:xfrm>
            <a:off x="616804" y="1491993"/>
            <a:ext cx="22913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5" dirty="0">
                <a:latin typeface="Tahoma"/>
                <a:cs typeface="Tahoma"/>
              </a:rPr>
              <a:t>Подзаголовок</a:t>
            </a:r>
            <a:endParaRPr sz="2000" b="1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60" dirty="0"/>
              <a:t>23</a:t>
            </a:fld>
            <a:endParaRPr spc="6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706617F-04CB-0720-D5A7-B6AAD9A6E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5" y="1422630"/>
            <a:ext cx="647448" cy="64451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81BE9CF-DAF1-96DB-5E20-5CB1586C9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27" y="1422630"/>
            <a:ext cx="647448" cy="64451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FB04BBC-B3CC-F2DC-4C0B-1EAE34DCAD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5" y="2302420"/>
            <a:ext cx="647448" cy="64451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5FF4F6B-1D75-02F6-0437-D891A38925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78" y="5481961"/>
            <a:ext cx="647448" cy="64451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1AD213D-032D-669C-2107-F95133E40F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51" y="2302420"/>
            <a:ext cx="647448" cy="64451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313194B-4CB5-431E-192F-12FB00A0BB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51" y="1422630"/>
            <a:ext cx="647448" cy="64451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A4469BF-878C-F249-CF5C-D186693E39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79" y="1422630"/>
            <a:ext cx="647448" cy="64451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E1AD26E-8AB7-DE75-DEB2-463CEF9919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67" y="5481961"/>
            <a:ext cx="647448" cy="64451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BAF894-FD29-4E23-A135-D558C9EE71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02" y="4389852"/>
            <a:ext cx="647448" cy="64451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FF2E383-1FE7-6BA4-77E1-D54847C34AF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27" y="2302420"/>
            <a:ext cx="647448" cy="64451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B9EC63C-269B-9D98-43D9-5E46663ECF8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51" y="5481961"/>
            <a:ext cx="647448" cy="64451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46F7E00-7BED-45EB-BD2B-2F6ADBCC08B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9" y="5481961"/>
            <a:ext cx="647448" cy="64451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DD924EC-E25D-48D6-5EE7-26114FB3FF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29" y="4389852"/>
            <a:ext cx="647448" cy="64451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3D9C9E3-7551-D360-2BCC-7A02799E392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02" y="3394529"/>
            <a:ext cx="647448" cy="64451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255153A-580A-5EE8-F5EA-308BF01E67F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83" y="4389852"/>
            <a:ext cx="647448" cy="64451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10006F9-F56B-0EE7-6772-6E36E680C52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03" y="2302420"/>
            <a:ext cx="647448" cy="64451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E42A2CD-DB81-9AAF-027E-64E62524C8D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5" y="4389852"/>
            <a:ext cx="647448" cy="64451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BAC0E66-BA28-01FC-C7E2-2245E1A256D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29" y="3394529"/>
            <a:ext cx="647448" cy="64451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9B38495-9C7B-47B9-3DAC-DC7A945F197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03" y="1422630"/>
            <a:ext cx="647448" cy="64451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E71098A-A742-C39D-D93C-0E82E6E5CFD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56" y="4389852"/>
            <a:ext cx="647448" cy="64451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2A79C3D-3DD7-7709-CC24-FA09C7E0ED7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55" y="1422630"/>
            <a:ext cx="647448" cy="64451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7525339-0908-E40C-4BCD-7EE4D4BB5D7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79" y="2302420"/>
            <a:ext cx="647448" cy="64451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5D3F9F9-B56B-14E3-6E45-F97D6A5B04E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56" y="3394529"/>
            <a:ext cx="647448" cy="64451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0359C86-DA78-BF2E-3823-F0A2BDE1D1D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78" y="4389852"/>
            <a:ext cx="647448" cy="64451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72256AC-8406-0EA2-E7D2-80127D94C09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32" y="4389852"/>
            <a:ext cx="647448" cy="64451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0D6C008-3D63-E76C-AA69-BE43CF51B8C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43" y="5481961"/>
            <a:ext cx="644519" cy="64451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318B9EB-B903-0417-77C3-DC58AEE2236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5" y="5481961"/>
            <a:ext cx="647448" cy="64451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244EEBB-E97A-E285-8CBC-12398F2B430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55" y="2302420"/>
            <a:ext cx="647448" cy="64451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D28AB2D-20B5-7EA3-0F04-1128F1B648A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09" y="4389852"/>
            <a:ext cx="644519" cy="644519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EE5F5DE-9346-2D18-17D1-339FA31F18A7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82" y="3394529"/>
            <a:ext cx="644519" cy="64451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3BA3297-F72B-D45D-40D7-1E9B0099E2B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454" y="3394529"/>
            <a:ext cx="647448" cy="64451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53E0301-2C1C-40AE-1B42-A6B7D2D52BE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02" y="2302420"/>
            <a:ext cx="647448" cy="64451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F9C9FE0-3748-CC7B-BA5D-B410EE785D9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04" y="3394529"/>
            <a:ext cx="644519" cy="64451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DEA36CA0-6125-CD07-17B0-6201F3ABDE09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30" y="2302420"/>
            <a:ext cx="644519" cy="644519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FB0913-74DA-3719-3516-BDDB2E0A38E6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205" y="5481962"/>
            <a:ext cx="647448" cy="64744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73D1019-9915-97CE-0324-82AEFA8D27E2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27" y="3394530"/>
            <a:ext cx="647448" cy="64744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928EC639-9164-B8F7-BCA3-BA42304B32B2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78" y="3394530"/>
            <a:ext cx="647448" cy="64744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103B8914-3830-4F0B-B275-6E50E040A4B3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78" y="1420829"/>
            <a:ext cx="647448" cy="64744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730289BE-AE2B-4241-821A-F946154335EE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87" y="5481962"/>
            <a:ext cx="647448" cy="64744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B3779FD-E209-A784-31D2-3083B83D9884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596" y="5481962"/>
            <a:ext cx="647448" cy="64744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C5F9E27-0ED9-57CF-2644-4F8038EAC69C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78" y="2302420"/>
            <a:ext cx="647448" cy="64744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AAF93AB-4269-D2A3-D83B-1B71B44F3378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5" y="3394530"/>
            <a:ext cx="647448" cy="64744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B2AB31D1-43A1-BE3C-F7E1-18050BCDB206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31" y="1420829"/>
            <a:ext cx="647448" cy="647448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4D9EC49-9332-201B-0B1C-90F86F8FF32C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58" y="4389853"/>
            <a:ext cx="644519" cy="647448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20CF2DA7-9724-A3EE-17C6-83408442A532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506" y="1420829"/>
            <a:ext cx="644519" cy="647448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481F28A-94F1-4ACC-8319-3F0E21D80EC6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52" y="322384"/>
            <a:ext cx="2314034" cy="609552"/>
          </a:xfrm>
          <a:prstGeom prst="rect">
            <a:avLst/>
          </a:prstGeom>
        </p:spPr>
      </p:pic>
      <p:sp>
        <p:nvSpPr>
          <p:cNvPr id="77" name="object 5">
            <a:extLst>
              <a:ext uri="{FF2B5EF4-FFF2-40B4-BE49-F238E27FC236}">
                <a16:creationId xmlns:a16="http://schemas.microsoft.com/office/drawing/2014/main" id="{89DF0454-9201-42E8-98CE-7A9D89E861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3648" y="473667"/>
            <a:ext cx="568543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65"/>
              </a:lnSpc>
              <a:spcBef>
                <a:spcPts val="100"/>
              </a:spcBef>
            </a:pPr>
            <a:r>
              <a:rPr sz="3000" dirty="0">
                <a:latin typeface="Verdana" panose="020B0604030504040204" pitchFamily="34" charset="0"/>
                <a:ea typeface="Verdana" panose="020B0604030504040204" pitchFamily="34" charset="0"/>
              </a:rPr>
              <a:t>Пример сюжетных</a:t>
            </a:r>
          </a:p>
          <a:p>
            <a:pPr marL="12700">
              <a:lnSpc>
                <a:spcPts val="2965"/>
              </a:lnSpc>
            </a:pPr>
            <a:r>
              <a:rPr sz="3000" dirty="0">
                <a:latin typeface="Verdana" panose="020B0604030504040204" pitchFamily="34" charset="0"/>
                <a:ea typeface="Verdana" panose="020B0604030504040204" pitchFamily="34" charset="0"/>
              </a:rPr>
              <a:t>и навигационных иконок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457596"/>
            <a:ext cx="715559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spc="-170" dirty="0"/>
              <a:t>Требования к докладу и презентации для участия в заседании Комиссии / подкомиссии </a:t>
            </a:r>
            <a:endParaRPr sz="2400" spc="-170" dirty="0"/>
          </a:p>
        </p:txBody>
      </p:sp>
      <p:sp>
        <p:nvSpPr>
          <p:cNvPr id="24" name="object 24"/>
          <p:cNvSpPr txBox="1"/>
          <p:nvPr/>
        </p:nvSpPr>
        <p:spPr>
          <a:xfrm>
            <a:off x="11429462" y="6153403"/>
            <a:ext cx="1701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lang="ru-RU" sz="1200" spc="75" dirty="0">
                <a:solidFill>
                  <a:srgbClr val="7F7F7F"/>
                </a:solidFill>
                <a:latin typeface="Tahoma"/>
                <a:cs typeface="Tahoma"/>
              </a:rPr>
              <a:t>3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A58AF15-BA98-E5E1-666A-9FF73DF20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9" y="1604524"/>
            <a:ext cx="647448" cy="644519"/>
          </a:xfrm>
          <a:prstGeom prst="rect">
            <a:avLst/>
          </a:prstGeom>
        </p:spPr>
      </p:pic>
      <p:sp>
        <p:nvSpPr>
          <p:cNvPr id="26" name="object 3">
            <a:extLst>
              <a:ext uri="{FF2B5EF4-FFF2-40B4-BE49-F238E27FC236}">
                <a16:creationId xmlns:a16="http://schemas.microsoft.com/office/drawing/2014/main" id="{B6F24A5D-2E92-54B2-C3F6-7311FE7B69CC}"/>
              </a:ext>
            </a:extLst>
          </p:cNvPr>
          <p:cNvSpPr txBox="1"/>
          <p:nvPr/>
        </p:nvSpPr>
        <p:spPr>
          <a:xfrm>
            <a:off x="1600201" y="1674149"/>
            <a:ext cx="2819399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b="1" spc="-55" dirty="0">
                <a:solidFill>
                  <a:srgbClr val="0D0D0D"/>
                </a:solidFill>
                <a:latin typeface="Tahoma"/>
                <a:cs typeface="Tahoma"/>
              </a:rPr>
              <a:t>24-27 ноября 2022 года</a:t>
            </a:r>
            <a:endParaRPr dirty="0">
              <a:latin typeface="Tahoma"/>
              <a:cs typeface="Tahoma"/>
            </a:endParaRPr>
          </a:p>
          <a:p>
            <a:pPr marL="12700" marR="5080"/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г. Москва, Заседание Комиссии проходит в очном формате</a:t>
            </a:r>
            <a:b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</a:br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на базе пространства</a:t>
            </a:r>
            <a:b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</a:br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«Точка кипения – Коммуна». </a:t>
            </a:r>
            <a:endParaRPr sz="1400" spc="55" dirty="0">
              <a:solidFill>
                <a:srgbClr val="9D9D9F"/>
              </a:solidFill>
              <a:latin typeface="Tahoma"/>
              <a:cs typeface="Tahom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247F06-94ED-4F3E-9540-15ACCA798610}"/>
              </a:ext>
            </a:extLst>
          </p:cNvPr>
          <p:cNvSpPr txBox="1"/>
          <p:nvPr/>
        </p:nvSpPr>
        <p:spPr>
          <a:xfrm>
            <a:off x="4105558" y="4876800"/>
            <a:ext cx="732390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u="none" strike="noStrike" baseline="0" dirty="0">
                <a:solidFill>
                  <a:srgbClr val="231F20"/>
                </a:solidFill>
                <a:latin typeface="GolosText-Regular"/>
              </a:rPr>
              <a:t>В состав команды рекомендуется включить:</a:t>
            </a:r>
          </a:p>
          <a:p>
            <a:pPr marL="298450" indent="-285750"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200" dirty="0">
                <a:solidFill>
                  <a:srgbClr val="9D9D9F"/>
                </a:solidFill>
                <a:latin typeface="GolosText-Regular"/>
              </a:rPr>
              <a:t>ректора университета;</a:t>
            </a:r>
          </a:p>
          <a:p>
            <a:pPr marL="298450" indent="-285750"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200" dirty="0">
                <a:solidFill>
                  <a:srgbClr val="9D9D9F"/>
                </a:solidFill>
                <a:latin typeface="GolosText-Regular"/>
              </a:rPr>
              <a:t>представителей организаций </a:t>
            </a:r>
            <a:r>
              <a:rPr lang="ru-RU" sz="1200" b="0" i="0" u="none" strike="noStrike" baseline="0" dirty="0">
                <a:solidFill>
                  <a:srgbClr val="9D9D9F"/>
                </a:solidFill>
                <a:latin typeface="GolosText-Regular"/>
              </a:rPr>
              <a:t>и партнеров, принимающих участие в реализации программы развития;</a:t>
            </a:r>
            <a:endParaRPr lang="ru-RU" sz="1200" dirty="0">
              <a:solidFill>
                <a:srgbClr val="9D9D9F"/>
              </a:solidFill>
              <a:latin typeface="GolosText-Regular"/>
            </a:endParaRPr>
          </a:p>
          <a:p>
            <a:pPr marL="298450" indent="-285750"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200" dirty="0">
                <a:solidFill>
                  <a:srgbClr val="9D9D9F"/>
                </a:solidFill>
                <a:latin typeface="GolosText-Regular"/>
              </a:rPr>
              <a:t>д</a:t>
            </a:r>
            <a:r>
              <a:rPr lang="ru-RU" sz="1200" b="0" i="0" u="none" strike="noStrike" baseline="0" dirty="0">
                <a:solidFill>
                  <a:srgbClr val="9D9D9F"/>
                </a:solidFill>
                <a:latin typeface="GolosText-Regular"/>
              </a:rPr>
              <a:t>ругих представителей организаций, ФОИВ, РОИВ, ОМС, лиц, задействованных в реализации программы развития, и других представителей, не являющихся сотрудниками университета.</a:t>
            </a:r>
            <a:endParaRPr lang="ru-RU" sz="1200" dirty="0">
              <a:solidFill>
                <a:srgbClr val="9D9D9F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D2A41B3-06FF-76B3-BEA7-A03F57A5B3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3" y="5080123"/>
            <a:ext cx="644519" cy="644519"/>
          </a:xfrm>
          <a:prstGeom prst="rect">
            <a:avLst/>
          </a:prstGeom>
        </p:spPr>
      </p:pic>
      <p:sp>
        <p:nvSpPr>
          <p:cNvPr id="30" name="object 3">
            <a:extLst>
              <a:ext uri="{FF2B5EF4-FFF2-40B4-BE49-F238E27FC236}">
                <a16:creationId xmlns:a16="http://schemas.microsoft.com/office/drawing/2014/main" id="{8DEFDEB0-A2ED-0182-71C6-A5E11D618813}"/>
              </a:ext>
            </a:extLst>
          </p:cNvPr>
          <p:cNvSpPr txBox="1"/>
          <p:nvPr/>
        </p:nvSpPr>
        <p:spPr>
          <a:xfrm>
            <a:off x="1600200" y="5152840"/>
            <a:ext cx="652879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b="1" spc="-55" dirty="0">
                <a:solidFill>
                  <a:srgbClr val="0D0D0D"/>
                </a:solidFill>
                <a:latin typeface="Tahoma"/>
                <a:cs typeface="Tahoma"/>
              </a:rPr>
              <a:t>Состав команды </a:t>
            </a:r>
            <a:endParaRPr dirty="0">
              <a:latin typeface="Tahoma"/>
              <a:cs typeface="Tahoma"/>
            </a:endParaRPr>
          </a:p>
          <a:p>
            <a:pPr marL="12700" marR="5080"/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5 человек</a:t>
            </a:r>
            <a:endParaRPr sz="1400" spc="55" dirty="0">
              <a:solidFill>
                <a:srgbClr val="9D9D9F"/>
              </a:solidFill>
              <a:latin typeface="Tahoma"/>
              <a:cs typeface="Tahoma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1268D8C-AB45-417E-D6A8-D4216E6931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4" y="3301213"/>
            <a:ext cx="647448" cy="644519"/>
          </a:xfrm>
          <a:prstGeom prst="rect">
            <a:avLst/>
          </a:prstGeom>
        </p:spPr>
      </p:pic>
      <p:sp>
        <p:nvSpPr>
          <p:cNvPr id="32" name="object 3">
            <a:extLst>
              <a:ext uri="{FF2B5EF4-FFF2-40B4-BE49-F238E27FC236}">
                <a16:creationId xmlns:a16="http://schemas.microsoft.com/office/drawing/2014/main" id="{AC89D5AC-C5FA-0968-AF5C-BE88E4705C56}"/>
              </a:ext>
            </a:extLst>
          </p:cNvPr>
          <p:cNvSpPr txBox="1"/>
          <p:nvPr/>
        </p:nvSpPr>
        <p:spPr>
          <a:xfrm>
            <a:off x="1600200" y="3368664"/>
            <a:ext cx="3095251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b="1" spc="-55" dirty="0">
                <a:solidFill>
                  <a:srgbClr val="0D0D0D"/>
                </a:solidFill>
                <a:latin typeface="Tahoma"/>
                <a:cs typeface="Tahoma"/>
              </a:rPr>
              <a:t>Регистрация</a:t>
            </a:r>
            <a:endParaRPr dirty="0">
              <a:latin typeface="Tahoma"/>
              <a:cs typeface="Tahoma"/>
            </a:endParaRPr>
          </a:p>
          <a:p>
            <a:pPr marL="12700" marR="5080"/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Регистрация участников и загрузка презентации в разделе «Мероприятия» личного кабинета университета.</a:t>
            </a:r>
            <a:endParaRPr sz="1400" spc="55" dirty="0">
              <a:solidFill>
                <a:srgbClr val="9D9D9F"/>
              </a:solidFill>
              <a:latin typeface="Tahoma"/>
              <a:cs typeface="Tahoma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06935455-EFCB-311F-4EF4-346592AA421E}"/>
              </a:ext>
            </a:extLst>
          </p:cNvPr>
          <p:cNvSpPr txBox="1"/>
          <p:nvPr/>
        </p:nvSpPr>
        <p:spPr>
          <a:xfrm>
            <a:off x="5638800" y="1674149"/>
            <a:ext cx="3022098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b="1" spc="-55" dirty="0">
                <a:solidFill>
                  <a:srgbClr val="0D0D0D"/>
                </a:solidFill>
                <a:latin typeface="Tahoma"/>
                <a:cs typeface="Tahoma"/>
              </a:rPr>
              <a:t>30 ноября 2022 года</a:t>
            </a:r>
            <a:endParaRPr dirty="0">
              <a:latin typeface="Tahoma"/>
              <a:cs typeface="Tahoma"/>
            </a:endParaRPr>
          </a:p>
          <a:p>
            <a:pPr marL="12700" marR="5080"/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г. Москва, Заседание подкомиссии проходит в очном формате на базе пространства «Точка кипения – Коммуна». </a:t>
            </a:r>
            <a:endParaRPr sz="1400" spc="55" dirty="0">
              <a:solidFill>
                <a:srgbClr val="9D9D9F"/>
              </a:solidFill>
              <a:latin typeface="Tahoma"/>
              <a:cs typeface="Tahom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DE9B91A-3AEE-890E-C55C-850B251FE823}"/>
              </a:ext>
            </a:extLst>
          </p:cNvPr>
          <p:cNvSpPr/>
          <p:nvPr/>
        </p:nvSpPr>
        <p:spPr>
          <a:xfrm>
            <a:off x="8942831" y="465876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F423F3-5B56-2999-04EC-4936D308DD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9069"/>
          <a:stretch/>
        </p:blipFill>
        <p:spPr>
          <a:xfrm>
            <a:off x="9177683" y="519217"/>
            <a:ext cx="2292102" cy="3268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35353710-18BC-4E4F-B2C1-876B9D0B27FE}"/>
              </a:ext>
            </a:extLst>
          </p:cNvPr>
          <p:cNvCxnSpPr/>
          <p:nvPr/>
        </p:nvCxnSpPr>
        <p:spPr>
          <a:xfrm>
            <a:off x="1224372" y="2819400"/>
            <a:ext cx="8757828" cy="0"/>
          </a:xfrm>
          <a:prstGeom prst="line">
            <a:avLst/>
          </a:prstGeom>
          <a:ln w="12700">
            <a:solidFill>
              <a:srgbClr val="2D3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3" y="348995"/>
            <a:ext cx="768899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spc="-170" dirty="0"/>
              <a:t>Требования к докладу для участия в заседании Комиссии / подкомиссии </a:t>
            </a:r>
            <a:endParaRPr sz="2400" spc="-170" dirty="0"/>
          </a:p>
        </p:txBody>
      </p:sp>
      <p:sp>
        <p:nvSpPr>
          <p:cNvPr id="3" name="object 3"/>
          <p:cNvSpPr txBox="1"/>
          <p:nvPr/>
        </p:nvSpPr>
        <p:spPr>
          <a:xfrm>
            <a:off x="689574" y="3203447"/>
            <a:ext cx="1447800" cy="63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0D0D0D"/>
                </a:solidFill>
                <a:latin typeface="Tahoma"/>
                <a:cs typeface="Tahoma"/>
              </a:rPr>
              <a:t>Докладчик</a:t>
            </a:r>
            <a:endParaRPr sz="1800" dirty="0">
              <a:latin typeface="Tahoma"/>
              <a:cs typeface="Tahoma"/>
            </a:endParaRPr>
          </a:p>
          <a:p>
            <a:pPr marL="12700" marR="5080">
              <a:lnSpc>
                <a:spcPct val="89300"/>
              </a:lnSpc>
              <a:spcBef>
                <a:spcPts val="1225"/>
              </a:spcBef>
            </a:pPr>
            <a:r>
              <a:rPr lang="ru-RU" sz="1400" spc="55" dirty="0">
                <a:solidFill>
                  <a:srgbClr val="898B91"/>
                </a:solidFill>
                <a:latin typeface="Tahoma"/>
                <a:cs typeface="Tahoma"/>
              </a:rPr>
              <a:t>Ректор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5092" y="2533320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80" h="589280">
                <a:moveTo>
                  <a:pt x="0" y="294362"/>
                </a:moveTo>
                <a:lnTo>
                  <a:pt x="3852" y="246614"/>
                </a:lnTo>
                <a:lnTo>
                  <a:pt x="15006" y="201320"/>
                </a:lnTo>
                <a:lnTo>
                  <a:pt x="32856" y="159085"/>
                </a:lnTo>
                <a:lnTo>
                  <a:pt x="56794" y="120515"/>
                </a:lnTo>
                <a:lnTo>
                  <a:pt x="86216" y="86216"/>
                </a:lnTo>
                <a:lnTo>
                  <a:pt x="120515" y="56794"/>
                </a:lnTo>
                <a:lnTo>
                  <a:pt x="159085" y="32856"/>
                </a:lnTo>
                <a:lnTo>
                  <a:pt x="201320" y="15006"/>
                </a:lnTo>
                <a:lnTo>
                  <a:pt x="246614" y="3852"/>
                </a:lnTo>
                <a:lnTo>
                  <a:pt x="294362" y="0"/>
                </a:lnTo>
                <a:lnTo>
                  <a:pt x="342109" y="3852"/>
                </a:lnTo>
                <a:lnTo>
                  <a:pt x="387403" y="15006"/>
                </a:lnTo>
                <a:lnTo>
                  <a:pt x="429638" y="32856"/>
                </a:lnTo>
                <a:lnTo>
                  <a:pt x="468208" y="56794"/>
                </a:lnTo>
                <a:lnTo>
                  <a:pt x="502507" y="86216"/>
                </a:lnTo>
                <a:lnTo>
                  <a:pt x="531929" y="120515"/>
                </a:lnTo>
                <a:lnTo>
                  <a:pt x="555867" y="159085"/>
                </a:lnTo>
                <a:lnTo>
                  <a:pt x="573717" y="201320"/>
                </a:lnTo>
                <a:lnTo>
                  <a:pt x="584871" y="246614"/>
                </a:lnTo>
                <a:lnTo>
                  <a:pt x="588724" y="294362"/>
                </a:lnTo>
                <a:lnTo>
                  <a:pt x="584871" y="342109"/>
                </a:lnTo>
                <a:lnTo>
                  <a:pt x="573717" y="387403"/>
                </a:lnTo>
                <a:lnTo>
                  <a:pt x="555867" y="429638"/>
                </a:lnTo>
                <a:lnTo>
                  <a:pt x="531929" y="468208"/>
                </a:lnTo>
                <a:lnTo>
                  <a:pt x="502507" y="502507"/>
                </a:lnTo>
                <a:lnTo>
                  <a:pt x="468208" y="531929"/>
                </a:lnTo>
                <a:lnTo>
                  <a:pt x="429638" y="555867"/>
                </a:lnTo>
                <a:lnTo>
                  <a:pt x="387403" y="573717"/>
                </a:lnTo>
                <a:lnTo>
                  <a:pt x="342109" y="584871"/>
                </a:lnTo>
                <a:lnTo>
                  <a:pt x="294362" y="588724"/>
                </a:lnTo>
                <a:lnTo>
                  <a:pt x="246614" y="584871"/>
                </a:lnTo>
                <a:lnTo>
                  <a:pt x="201320" y="573717"/>
                </a:lnTo>
                <a:lnTo>
                  <a:pt x="159085" y="555867"/>
                </a:lnTo>
                <a:lnTo>
                  <a:pt x="120515" y="531929"/>
                </a:lnTo>
                <a:lnTo>
                  <a:pt x="86216" y="502507"/>
                </a:lnTo>
                <a:lnTo>
                  <a:pt x="56794" y="468208"/>
                </a:lnTo>
                <a:lnTo>
                  <a:pt x="32856" y="429638"/>
                </a:lnTo>
                <a:lnTo>
                  <a:pt x="15006" y="387403"/>
                </a:lnTo>
                <a:lnTo>
                  <a:pt x="3852" y="342109"/>
                </a:lnTo>
                <a:lnTo>
                  <a:pt x="0" y="294362"/>
                </a:lnTo>
                <a:close/>
              </a:path>
            </a:pathLst>
          </a:custGeom>
          <a:ln w="12700">
            <a:solidFill>
              <a:srgbClr val="202D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7543" y="2678380"/>
            <a:ext cx="1244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1</a:t>
            </a:r>
          </a:p>
        </p:txBody>
      </p:sp>
      <p:sp>
        <p:nvSpPr>
          <p:cNvPr id="7" name="object 7"/>
          <p:cNvSpPr/>
          <p:nvPr/>
        </p:nvSpPr>
        <p:spPr>
          <a:xfrm>
            <a:off x="2921099" y="2533320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79" h="589280">
                <a:moveTo>
                  <a:pt x="0" y="294362"/>
                </a:moveTo>
                <a:lnTo>
                  <a:pt x="3852" y="246614"/>
                </a:lnTo>
                <a:lnTo>
                  <a:pt x="15006" y="201320"/>
                </a:lnTo>
                <a:lnTo>
                  <a:pt x="32856" y="159085"/>
                </a:lnTo>
                <a:lnTo>
                  <a:pt x="56794" y="120515"/>
                </a:lnTo>
                <a:lnTo>
                  <a:pt x="86216" y="86216"/>
                </a:lnTo>
                <a:lnTo>
                  <a:pt x="120515" y="56794"/>
                </a:lnTo>
                <a:lnTo>
                  <a:pt x="159085" y="32856"/>
                </a:lnTo>
                <a:lnTo>
                  <a:pt x="201320" y="15006"/>
                </a:lnTo>
                <a:lnTo>
                  <a:pt x="246614" y="3852"/>
                </a:lnTo>
                <a:lnTo>
                  <a:pt x="294362" y="0"/>
                </a:lnTo>
                <a:lnTo>
                  <a:pt x="342109" y="3852"/>
                </a:lnTo>
                <a:lnTo>
                  <a:pt x="387403" y="15006"/>
                </a:lnTo>
                <a:lnTo>
                  <a:pt x="429638" y="32856"/>
                </a:lnTo>
                <a:lnTo>
                  <a:pt x="468208" y="56794"/>
                </a:lnTo>
                <a:lnTo>
                  <a:pt x="502507" y="86216"/>
                </a:lnTo>
                <a:lnTo>
                  <a:pt x="531929" y="120515"/>
                </a:lnTo>
                <a:lnTo>
                  <a:pt x="555867" y="159085"/>
                </a:lnTo>
                <a:lnTo>
                  <a:pt x="573717" y="201320"/>
                </a:lnTo>
                <a:lnTo>
                  <a:pt x="584871" y="246614"/>
                </a:lnTo>
                <a:lnTo>
                  <a:pt x="588724" y="294362"/>
                </a:lnTo>
                <a:lnTo>
                  <a:pt x="584871" y="342109"/>
                </a:lnTo>
                <a:lnTo>
                  <a:pt x="573717" y="387403"/>
                </a:lnTo>
                <a:lnTo>
                  <a:pt x="555867" y="429638"/>
                </a:lnTo>
                <a:lnTo>
                  <a:pt x="531929" y="468208"/>
                </a:lnTo>
                <a:lnTo>
                  <a:pt x="502507" y="502507"/>
                </a:lnTo>
                <a:lnTo>
                  <a:pt x="468208" y="531929"/>
                </a:lnTo>
                <a:lnTo>
                  <a:pt x="429638" y="555867"/>
                </a:lnTo>
                <a:lnTo>
                  <a:pt x="387403" y="573717"/>
                </a:lnTo>
                <a:lnTo>
                  <a:pt x="342109" y="584871"/>
                </a:lnTo>
                <a:lnTo>
                  <a:pt x="294362" y="588724"/>
                </a:lnTo>
                <a:lnTo>
                  <a:pt x="246614" y="584871"/>
                </a:lnTo>
                <a:lnTo>
                  <a:pt x="201320" y="573717"/>
                </a:lnTo>
                <a:lnTo>
                  <a:pt x="159085" y="555867"/>
                </a:lnTo>
                <a:lnTo>
                  <a:pt x="120515" y="531929"/>
                </a:lnTo>
                <a:lnTo>
                  <a:pt x="86216" y="502507"/>
                </a:lnTo>
                <a:lnTo>
                  <a:pt x="56794" y="468208"/>
                </a:lnTo>
                <a:lnTo>
                  <a:pt x="32856" y="429638"/>
                </a:lnTo>
                <a:lnTo>
                  <a:pt x="15006" y="387403"/>
                </a:lnTo>
                <a:lnTo>
                  <a:pt x="3852" y="342109"/>
                </a:lnTo>
                <a:lnTo>
                  <a:pt x="0" y="29436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202D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44024" y="2678380"/>
            <a:ext cx="1435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2</a:t>
            </a:r>
            <a:endParaRPr b="1"/>
          </a:p>
        </p:txBody>
      </p:sp>
      <p:sp>
        <p:nvSpPr>
          <p:cNvPr id="9" name="object 9"/>
          <p:cNvSpPr/>
          <p:nvPr/>
        </p:nvSpPr>
        <p:spPr>
          <a:xfrm>
            <a:off x="5155660" y="2533320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79" h="589280">
                <a:moveTo>
                  <a:pt x="0" y="294362"/>
                </a:moveTo>
                <a:lnTo>
                  <a:pt x="3852" y="246614"/>
                </a:lnTo>
                <a:lnTo>
                  <a:pt x="15006" y="201320"/>
                </a:lnTo>
                <a:lnTo>
                  <a:pt x="32856" y="159085"/>
                </a:lnTo>
                <a:lnTo>
                  <a:pt x="56794" y="120515"/>
                </a:lnTo>
                <a:lnTo>
                  <a:pt x="86216" y="86216"/>
                </a:lnTo>
                <a:lnTo>
                  <a:pt x="120515" y="56794"/>
                </a:lnTo>
                <a:lnTo>
                  <a:pt x="159085" y="32856"/>
                </a:lnTo>
                <a:lnTo>
                  <a:pt x="201320" y="15006"/>
                </a:lnTo>
                <a:lnTo>
                  <a:pt x="246614" y="3852"/>
                </a:lnTo>
                <a:lnTo>
                  <a:pt x="294362" y="0"/>
                </a:lnTo>
                <a:lnTo>
                  <a:pt x="342109" y="3852"/>
                </a:lnTo>
                <a:lnTo>
                  <a:pt x="387403" y="15006"/>
                </a:lnTo>
                <a:lnTo>
                  <a:pt x="429638" y="32856"/>
                </a:lnTo>
                <a:lnTo>
                  <a:pt x="468208" y="56794"/>
                </a:lnTo>
                <a:lnTo>
                  <a:pt x="502507" y="86216"/>
                </a:lnTo>
                <a:lnTo>
                  <a:pt x="531929" y="120515"/>
                </a:lnTo>
                <a:lnTo>
                  <a:pt x="555867" y="159085"/>
                </a:lnTo>
                <a:lnTo>
                  <a:pt x="573717" y="201320"/>
                </a:lnTo>
                <a:lnTo>
                  <a:pt x="584871" y="246614"/>
                </a:lnTo>
                <a:lnTo>
                  <a:pt x="588724" y="294362"/>
                </a:lnTo>
                <a:lnTo>
                  <a:pt x="584871" y="342109"/>
                </a:lnTo>
                <a:lnTo>
                  <a:pt x="573717" y="387403"/>
                </a:lnTo>
                <a:lnTo>
                  <a:pt x="555867" y="429638"/>
                </a:lnTo>
                <a:lnTo>
                  <a:pt x="531929" y="468208"/>
                </a:lnTo>
                <a:lnTo>
                  <a:pt x="502507" y="502507"/>
                </a:lnTo>
                <a:lnTo>
                  <a:pt x="468208" y="531929"/>
                </a:lnTo>
                <a:lnTo>
                  <a:pt x="429638" y="555867"/>
                </a:lnTo>
                <a:lnTo>
                  <a:pt x="387403" y="573717"/>
                </a:lnTo>
                <a:lnTo>
                  <a:pt x="342109" y="584871"/>
                </a:lnTo>
                <a:lnTo>
                  <a:pt x="294362" y="588724"/>
                </a:lnTo>
                <a:lnTo>
                  <a:pt x="246614" y="584871"/>
                </a:lnTo>
                <a:lnTo>
                  <a:pt x="201320" y="573717"/>
                </a:lnTo>
                <a:lnTo>
                  <a:pt x="159085" y="555867"/>
                </a:lnTo>
                <a:lnTo>
                  <a:pt x="120515" y="531929"/>
                </a:lnTo>
                <a:lnTo>
                  <a:pt x="86216" y="502507"/>
                </a:lnTo>
                <a:lnTo>
                  <a:pt x="56794" y="468208"/>
                </a:lnTo>
                <a:lnTo>
                  <a:pt x="32856" y="429638"/>
                </a:lnTo>
                <a:lnTo>
                  <a:pt x="15006" y="387403"/>
                </a:lnTo>
                <a:lnTo>
                  <a:pt x="3852" y="342109"/>
                </a:lnTo>
                <a:lnTo>
                  <a:pt x="0" y="29436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202D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77792" y="2678380"/>
            <a:ext cx="1447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3</a:t>
            </a:r>
          </a:p>
        </p:txBody>
      </p:sp>
      <p:sp>
        <p:nvSpPr>
          <p:cNvPr id="11" name="object 11"/>
          <p:cNvSpPr/>
          <p:nvPr/>
        </p:nvSpPr>
        <p:spPr>
          <a:xfrm>
            <a:off x="7412433" y="2533320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79" h="589280">
                <a:moveTo>
                  <a:pt x="0" y="294362"/>
                </a:moveTo>
                <a:lnTo>
                  <a:pt x="3852" y="246614"/>
                </a:lnTo>
                <a:lnTo>
                  <a:pt x="15006" y="201320"/>
                </a:lnTo>
                <a:lnTo>
                  <a:pt x="32856" y="159085"/>
                </a:lnTo>
                <a:lnTo>
                  <a:pt x="56794" y="120515"/>
                </a:lnTo>
                <a:lnTo>
                  <a:pt x="86216" y="86216"/>
                </a:lnTo>
                <a:lnTo>
                  <a:pt x="120515" y="56794"/>
                </a:lnTo>
                <a:lnTo>
                  <a:pt x="159085" y="32856"/>
                </a:lnTo>
                <a:lnTo>
                  <a:pt x="201320" y="15006"/>
                </a:lnTo>
                <a:lnTo>
                  <a:pt x="246614" y="3852"/>
                </a:lnTo>
                <a:lnTo>
                  <a:pt x="294362" y="0"/>
                </a:lnTo>
                <a:lnTo>
                  <a:pt x="342109" y="3852"/>
                </a:lnTo>
                <a:lnTo>
                  <a:pt x="387403" y="15006"/>
                </a:lnTo>
                <a:lnTo>
                  <a:pt x="429638" y="32856"/>
                </a:lnTo>
                <a:lnTo>
                  <a:pt x="468208" y="56794"/>
                </a:lnTo>
                <a:lnTo>
                  <a:pt x="502507" y="86216"/>
                </a:lnTo>
                <a:lnTo>
                  <a:pt x="531929" y="120515"/>
                </a:lnTo>
                <a:lnTo>
                  <a:pt x="555867" y="159085"/>
                </a:lnTo>
                <a:lnTo>
                  <a:pt x="573717" y="201320"/>
                </a:lnTo>
                <a:lnTo>
                  <a:pt x="584871" y="246614"/>
                </a:lnTo>
                <a:lnTo>
                  <a:pt x="588724" y="294362"/>
                </a:lnTo>
                <a:lnTo>
                  <a:pt x="584871" y="342109"/>
                </a:lnTo>
                <a:lnTo>
                  <a:pt x="573717" y="387403"/>
                </a:lnTo>
                <a:lnTo>
                  <a:pt x="555867" y="429638"/>
                </a:lnTo>
                <a:lnTo>
                  <a:pt x="531929" y="468208"/>
                </a:lnTo>
                <a:lnTo>
                  <a:pt x="502507" y="502507"/>
                </a:lnTo>
                <a:lnTo>
                  <a:pt x="468208" y="531929"/>
                </a:lnTo>
                <a:lnTo>
                  <a:pt x="429638" y="555867"/>
                </a:lnTo>
                <a:lnTo>
                  <a:pt x="387403" y="573717"/>
                </a:lnTo>
                <a:lnTo>
                  <a:pt x="342109" y="584871"/>
                </a:lnTo>
                <a:lnTo>
                  <a:pt x="294362" y="588724"/>
                </a:lnTo>
                <a:lnTo>
                  <a:pt x="246614" y="584871"/>
                </a:lnTo>
                <a:lnTo>
                  <a:pt x="201320" y="573717"/>
                </a:lnTo>
                <a:lnTo>
                  <a:pt x="159085" y="555867"/>
                </a:lnTo>
                <a:lnTo>
                  <a:pt x="120515" y="531929"/>
                </a:lnTo>
                <a:lnTo>
                  <a:pt x="86216" y="502507"/>
                </a:lnTo>
                <a:lnTo>
                  <a:pt x="56794" y="468208"/>
                </a:lnTo>
                <a:lnTo>
                  <a:pt x="32856" y="429638"/>
                </a:lnTo>
                <a:lnTo>
                  <a:pt x="15006" y="387403"/>
                </a:lnTo>
                <a:lnTo>
                  <a:pt x="3852" y="342109"/>
                </a:lnTo>
                <a:lnTo>
                  <a:pt x="0" y="29436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202D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32184" y="2678380"/>
            <a:ext cx="1498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4</a:t>
            </a:r>
            <a:endParaRPr b="1"/>
          </a:p>
        </p:txBody>
      </p:sp>
      <p:sp>
        <p:nvSpPr>
          <p:cNvPr id="13" name="object 13"/>
          <p:cNvSpPr/>
          <p:nvPr/>
        </p:nvSpPr>
        <p:spPr>
          <a:xfrm>
            <a:off x="9719309" y="2533320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79" h="589280">
                <a:moveTo>
                  <a:pt x="0" y="294362"/>
                </a:moveTo>
                <a:lnTo>
                  <a:pt x="3852" y="246614"/>
                </a:lnTo>
                <a:lnTo>
                  <a:pt x="15006" y="201320"/>
                </a:lnTo>
                <a:lnTo>
                  <a:pt x="32856" y="159085"/>
                </a:lnTo>
                <a:lnTo>
                  <a:pt x="56794" y="120515"/>
                </a:lnTo>
                <a:lnTo>
                  <a:pt x="86216" y="86216"/>
                </a:lnTo>
                <a:lnTo>
                  <a:pt x="120515" y="56794"/>
                </a:lnTo>
                <a:lnTo>
                  <a:pt x="159085" y="32856"/>
                </a:lnTo>
                <a:lnTo>
                  <a:pt x="201320" y="15006"/>
                </a:lnTo>
                <a:lnTo>
                  <a:pt x="246614" y="3852"/>
                </a:lnTo>
                <a:lnTo>
                  <a:pt x="294362" y="0"/>
                </a:lnTo>
                <a:lnTo>
                  <a:pt x="342109" y="3852"/>
                </a:lnTo>
                <a:lnTo>
                  <a:pt x="387403" y="15006"/>
                </a:lnTo>
                <a:lnTo>
                  <a:pt x="429638" y="32856"/>
                </a:lnTo>
                <a:lnTo>
                  <a:pt x="468208" y="56794"/>
                </a:lnTo>
                <a:lnTo>
                  <a:pt x="502507" y="86216"/>
                </a:lnTo>
                <a:lnTo>
                  <a:pt x="531929" y="120515"/>
                </a:lnTo>
                <a:lnTo>
                  <a:pt x="555867" y="159085"/>
                </a:lnTo>
                <a:lnTo>
                  <a:pt x="573717" y="201320"/>
                </a:lnTo>
                <a:lnTo>
                  <a:pt x="584871" y="246614"/>
                </a:lnTo>
                <a:lnTo>
                  <a:pt x="588724" y="294362"/>
                </a:lnTo>
                <a:lnTo>
                  <a:pt x="584871" y="342109"/>
                </a:lnTo>
                <a:lnTo>
                  <a:pt x="573717" y="387403"/>
                </a:lnTo>
                <a:lnTo>
                  <a:pt x="555867" y="429638"/>
                </a:lnTo>
                <a:lnTo>
                  <a:pt x="531929" y="468208"/>
                </a:lnTo>
                <a:lnTo>
                  <a:pt x="502507" y="502507"/>
                </a:lnTo>
                <a:lnTo>
                  <a:pt x="468208" y="531929"/>
                </a:lnTo>
                <a:lnTo>
                  <a:pt x="429638" y="555867"/>
                </a:lnTo>
                <a:lnTo>
                  <a:pt x="387403" y="573717"/>
                </a:lnTo>
                <a:lnTo>
                  <a:pt x="342109" y="584871"/>
                </a:lnTo>
                <a:lnTo>
                  <a:pt x="294362" y="588724"/>
                </a:lnTo>
                <a:lnTo>
                  <a:pt x="246614" y="584871"/>
                </a:lnTo>
                <a:lnTo>
                  <a:pt x="201320" y="573717"/>
                </a:lnTo>
                <a:lnTo>
                  <a:pt x="159085" y="555867"/>
                </a:lnTo>
                <a:lnTo>
                  <a:pt x="120515" y="531929"/>
                </a:lnTo>
                <a:lnTo>
                  <a:pt x="86216" y="502507"/>
                </a:lnTo>
                <a:lnTo>
                  <a:pt x="56794" y="468208"/>
                </a:lnTo>
                <a:lnTo>
                  <a:pt x="32856" y="429638"/>
                </a:lnTo>
                <a:lnTo>
                  <a:pt x="15006" y="387403"/>
                </a:lnTo>
                <a:lnTo>
                  <a:pt x="3852" y="342109"/>
                </a:lnTo>
                <a:lnTo>
                  <a:pt x="0" y="29436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202D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42235" y="2678380"/>
            <a:ext cx="1435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5</a:t>
            </a:r>
            <a:endParaRPr b="1"/>
          </a:p>
        </p:txBody>
      </p:sp>
      <p:sp>
        <p:nvSpPr>
          <p:cNvPr id="20" name="object 20"/>
          <p:cNvSpPr txBox="1"/>
          <p:nvPr/>
        </p:nvSpPr>
        <p:spPr>
          <a:xfrm>
            <a:off x="2896242" y="3063675"/>
            <a:ext cx="753110" cy="76200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b="1" spc="-50" dirty="0">
                <a:solidFill>
                  <a:srgbClr val="0D0D0D"/>
                </a:solidFill>
                <a:latin typeface="Tahoma"/>
                <a:cs typeface="Tahoma"/>
              </a:rPr>
              <a:t>Язык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400" spc="140" dirty="0">
                <a:solidFill>
                  <a:srgbClr val="898B91"/>
                </a:solidFill>
                <a:latin typeface="Tahoma"/>
                <a:cs typeface="Tahoma"/>
              </a:rPr>
              <a:t>Р</a:t>
            </a:r>
            <a:r>
              <a:rPr sz="1400" spc="85" dirty="0">
                <a:solidFill>
                  <a:srgbClr val="898B91"/>
                </a:solidFill>
                <a:latin typeface="Tahoma"/>
                <a:cs typeface="Tahoma"/>
              </a:rPr>
              <a:t>у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сс</a:t>
            </a:r>
            <a:r>
              <a:rPr sz="1400" spc="100" dirty="0">
                <a:solidFill>
                  <a:srgbClr val="898B91"/>
                </a:solidFill>
                <a:latin typeface="Tahoma"/>
                <a:cs typeface="Tahoma"/>
              </a:rPr>
              <a:t>к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и</a:t>
            </a:r>
            <a:r>
              <a:rPr sz="1400" spc="65" dirty="0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61523" y="3200400"/>
            <a:ext cx="2106833" cy="1608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0D0D0D"/>
                </a:solidFill>
                <a:latin typeface="Tahoma"/>
                <a:cs typeface="Tahoma"/>
              </a:rPr>
              <a:t>Объем</a:t>
            </a:r>
            <a:endParaRPr sz="1800" dirty="0">
              <a:latin typeface="Tahoma"/>
              <a:cs typeface="Tahoma"/>
            </a:endParaRPr>
          </a:p>
          <a:p>
            <a:pPr marL="12700" marR="5080">
              <a:lnSpc>
                <a:spcPct val="89300"/>
              </a:lnSpc>
              <a:spcBef>
                <a:spcPts val="1225"/>
              </a:spcBef>
            </a:pP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До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lang="ru-RU" sz="1400" spc="5" dirty="0">
                <a:solidFill>
                  <a:srgbClr val="898B91"/>
                </a:solidFill>
                <a:latin typeface="Tahoma"/>
                <a:cs typeface="Tahoma"/>
              </a:rPr>
              <a:t>10</a:t>
            </a:r>
            <a:r>
              <a:rPr sz="1400" spc="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слайдов, 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 и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125" dirty="0">
                <a:solidFill>
                  <a:srgbClr val="898B91"/>
                </a:solidFill>
                <a:latin typeface="Tahoma"/>
                <a:cs typeface="Tahoma"/>
              </a:rPr>
              <a:t>к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15" dirty="0">
                <a:solidFill>
                  <a:srgbClr val="898B91"/>
                </a:solidFill>
                <a:latin typeface="Tahoma"/>
                <a:cs typeface="Tahoma"/>
              </a:rPr>
              <a:t>ю</a:t>
            </a:r>
            <a:r>
              <a:rPr sz="1400" spc="10" dirty="0">
                <a:solidFill>
                  <a:srgbClr val="898B91"/>
                </a:solidFill>
                <a:latin typeface="Tahoma"/>
                <a:cs typeface="Tahoma"/>
              </a:rPr>
              <a:t>ч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я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30" dirty="0" err="1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и</a:t>
            </a:r>
            <a:r>
              <a:rPr sz="1400" spc="55" dirty="0" err="1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у</a:t>
            </a:r>
            <a:r>
              <a:rPr sz="1400" spc="45" dirty="0" err="1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30" dirty="0" err="1">
                <a:solidFill>
                  <a:srgbClr val="898B91"/>
                </a:solidFill>
                <a:latin typeface="Tahoma"/>
                <a:cs typeface="Tahoma"/>
              </a:rPr>
              <a:t>ь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35" dirty="0" err="1">
                <a:solidFill>
                  <a:srgbClr val="898B91"/>
                </a:solidFill>
                <a:latin typeface="Tahoma"/>
                <a:cs typeface="Tahoma"/>
              </a:rPr>
              <a:t>ы</a:t>
            </a:r>
            <a:r>
              <a:rPr sz="1400" spc="45" dirty="0" err="1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  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слайд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ts val="1585"/>
              </a:lnSpc>
              <a:spcBef>
                <a:spcPts val="1415"/>
              </a:spcBef>
            </a:pPr>
            <a:r>
              <a:rPr sz="1400" spc="140" dirty="0" err="1">
                <a:solidFill>
                  <a:srgbClr val="898B91"/>
                </a:solidFill>
                <a:latin typeface="Tahoma"/>
                <a:cs typeface="Tahoma"/>
              </a:rPr>
              <a:t>Р</a:t>
            </a:r>
            <a:r>
              <a:rPr sz="1400" spc="50" dirty="0" err="1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sz="1400" spc="90" dirty="0" err="1">
                <a:solidFill>
                  <a:srgbClr val="898B91"/>
                </a:solidFill>
                <a:latin typeface="Tahoma"/>
                <a:cs typeface="Tahoma"/>
              </a:rPr>
              <a:t>з</a:t>
            </a:r>
            <a:r>
              <a:rPr sz="1400" spc="110" dirty="0" err="1">
                <a:solidFill>
                  <a:srgbClr val="898B91"/>
                </a:solidFill>
                <a:latin typeface="Tahoma"/>
                <a:cs typeface="Tahoma"/>
              </a:rPr>
              <a:t>м</a:t>
            </a:r>
            <a:r>
              <a:rPr sz="1400" spc="75" dirty="0" err="1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85" dirty="0" err="1">
                <a:solidFill>
                  <a:srgbClr val="898B91"/>
                </a:solidFill>
                <a:latin typeface="Tahoma"/>
                <a:cs typeface="Tahoma"/>
              </a:rPr>
              <a:t>р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lang="ru-RU" sz="1400" spc="110" dirty="0">
                <a:solidFill>
                  <a:srgbClr val="898B91"/>
                </a:solidFill>
                <a:latin typeface="Tahoma"/>
                <a:cs typeface="Tahoma"/>
              </a:rPr>
              <a:t>презентации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-254" dirty="0">
                <a:solidFill>
                  <a:srgbClr val="898B91"/>
                </a:solidFill>
                <a:latin typeface="Tahoma"/>
                <a:cs typeface="Tahoma"/>
              </a:rPr>
              <a:t>—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ts val="1585"/>
              </a:lnSpc>
            </a:pP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75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б</a:t>
            </a:r>
            <a:r>
              <a:rPr sz="1400" spc="55" dirty="0" err="1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45" dirty="0" err="1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75" dirty="0" err="1">
                <a:solidFill>
                  <a:srgbClr val="898B91"/>
                </a:solidFill>
                <a:latin typeface="Tahoma"/>
                <a:cs typeface="Tahoma"/>
              </a:rPr>
              <a:t>ее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lang="ru-RU" sz="1400" spc="-95" dirty="0">
                <a:solidFill>
                  <a:srgbClr val="898B91"/>
                </a:solidFill>
                <a:latin typeface="Tahoma"/>
                <a:cs typeface="Tahoma"/>
              </a:rPr>
              <a:t>3</a:t>
            </a:r>
            <a:r>
              <a:rPr sz="1400" spc="100" dirty="0">
                <a:solidFill>
                  <a:srgbClr val="898B91"/>
                </a:solidFill>
                <a:latin typeface="Tahoma"/>
                <a:cs typeface="Tahoma"/>
              </a:rPr>
              <a:t>0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120" dirty="0">
                <a:solidFill>
                  <a:srgbClr val="898B91"/>
                </a:solidFill>
                <a:latin typeface="Tahoma"/>
                <a:cs typeface="Tahoma"/>
              </a:rPr>
              <a:t>М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б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05770" y="3200400"/>
            <a:ext cx="1132840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D0D0D"/>
                </a:solidFill>
                <a:latin typeface="Tahoma"/>
                <a:cs typeface="Tahoma"/>
              </a:rPr>
              <a:t>Формат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.</a:t>
            </a:r>
            <a:r>
              <a:rPr sz="1400" spc="85" dirty="0">
                <a:solidFill>
                  <a:srgbClr val="898B91"/>
                </a:solidFill>
                <a:latin typeface="Tahoma"/>
                <a:cs typeface="Tahoma"/>
              </a:rPr>
              <a:t>P</a:t>
            </a:r>
            <a:r>
              <a:rPr sz="1400" spc="125" dirty="0">
                <a:solidFill>
                  <a:srgbClr val="898B91"/>
                </a:solidFill>
                <a:latin typeface="Tahoma"/>
                <a:cs typeface="Tahoma"/>
              </a:rPr>
              <a:t>P</a:t>
            </a:r>
            <a:r>
              <a:rPr sz="1400" spc="40" dirty="0">
                <a:solidFill>
                  <a:srgbClr val="898B91"/>
                </a:solidFill>
                <a:latin typeface="Tahoma"/>
                <a:cs typeface="Tahoma"/>
              </a:rPr>
              <a:t>T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X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898B91"/>
                </a:solidFill>
                <a:latin typeface="Tahoma"/>
                <a:cs typeface="Tahoma"/>
              </a:rPr>
              <a:t>и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.</a:t>
            </a:r>
            <a:r>
              <a:rPr sz="1400" spc="85" dirty="0">
                <a:solidFill>
                  <a:srgbClr val="898B91"/>
                </a:solidFill>
                <a:latin typeface="Tahoma"/>
                <a:cs typeface="Tahoma"/>
              </a:rPr>
              <a:t>P</a:t>
            </a:r>
            <a:r>
              <a:rPr sz="1400" spc="25" dirty="0">
                <a:solidFill>
                  <a:srgbClr val="898B91"/>
                </a:solidFill>
                <a:latin typeface="Tahoma"/>
                <a:cs typeface="Tahoma"/>
              </a:rPr>
              <a:t>D</a:t>
            </a:r>
            <a:r>
              <a:rPr sz="1400" spc="100" dirty="0">
                <a:solidFill>
                  <a:srgbClr val="898B91"/>
                </a:solidFill>
                <a:latin typeface="Tahoma"/>
                <a:cs typeface="Tahoma"/>
              </a:rPr>
              <a:t>F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08629" y="3200400"/>
            <a:ext cx="2106833" cy="12798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D0D0D"/>
                </a:solidFill>
                <a:latin typeface="Tahoma"/>
                <a:cs typeface="Tahoma"/>
              </a:rPr>
              <a:t>Время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lang="ru-RU" sz="1400" spc="90" dirty="0">
                <a:solidFill>
                  <a:srgbClr val="898B91"/>
                </a:solidFill>
                <a:latin typeface="Tahoma"/>
                <a:cs typeface="Tahoma"/>
              </a:rPr>
              <a:t>Доклад:</a:t>
            </a:r>
            <a:r>
              <a:rPr lang="en-US" sz="1400" spc="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lang="ru-RU" sz="1400" spc="45" dirty="0">
                <a:solidFill>
                  <a:srgbClr val="898B91"/>
                </a:solidFill>
                <a:latin typeface="Tahoma"/>
                <a:cs typeface="Tahoma"/>
              </a:rPr>
              <a:t>5</a:t>
            </a:r>
            <a:r>
              <a:rPr sz="1400" spc="-10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75" dirty="0" err="1">
                <a:solidFill>
                  <a:srgbClr val="898B91"/>
                </a:solidFill>
                <a:latin typeface="Tahoma"/>
                <a:cs typeface="Tahoma"/>
              </a:rPr>
              <a:t>минут</a:t>
            </a:r>
            <a:br>
              <a:rPr lang="ru-RU" sz="1400" spc="75" dirty="0">
                <a:solidFill>
                  <a:srgbClr val="898B91"/>
                </a:solidFill>
                <a:latin typeface="Tahoma"/>
                <a:cs typeface="Tahoma"/>
              </a:rPr>
            </a:br>
            <a:br>
              <a:rPr lang="ru-RU" sz="1400" spc="75" dirty="0">
                <a:solidFill>
                  <a:srgbClr val="898B91"/>
                </a:solidFill>
                <a:latin typeface="Tahoma"/>
                <a:cs typeface="Tahoma"/>
              </a:rPr>
            </a:br>
            <a:r>
              <a:rPr lang="ru-RU" sz="1400" spc="75" dirty="0">
                <a:solidFill>
                  <a:srgbClr val="898B91"/>
                </a:solidFill>
                <a:latin typeface="Tahoma"/>
                <a:cs typeface="Tahoma"/>
              </a:rPr>
              <a:t>Ответы на вопросы:</a:t>
            </a:r>
            <a:br>
              <a:rPr lang="ru-RU" sz="1400" spc="75" dirty="0">
                <a:solidFill>
                  <a:srgbClr val="898B91"/>
                </a:solidFill>
                <a:latin typeface="Tahoma"/>
                <a:cs typeface="Tahoma"/>
              </a:rPr>
            </a:br>
            <a:r>
              <a:rPr lang="ru-RU" sz="1400" spc="45" dirty="0">
                <a:solidFill>
                  <a:srgbClr val="898B91"/>
                </a:solidFill>
                <a:latin typeface="Tahoma"/>
                <a:cs typeface="Tahoma"/>
              </a:rPr>
              <a:t>12</a:t>
            </a:r>
            <a:r>
              <a:rPr lang="ru-RU" sz="1400" spc="-10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lang="ru-RU" sz="1400" spc="75" dirty="0">
                <a:solidFill>
                  <a:srgbClr val="898B91"/>
                </a:solidFill>
                <a:latin typeface="Tahoma"/>
                <a:cs typeface="Tahoma"/>
              </a:rPr>
              <a:t>минут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8C6947A1-9B72-EBD4-0B23-B6280294E4F1}"/>
              </a:ext>
            </a:extLst>
          </p:cNvPr>
          <p:cNvSpPr/>
          <p:nvPr/>
        </p:nvSpPr>
        <p:spPr>
          <a:xfrm>
            <a:off x="8942831" y="465876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D53600F-F468-CF28-4AA4-42DD987D4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069"/>
          <a:stretch/>
        </p:blipFill>
        <p:spPr>
          <a:xfrm>
            <a:off x="9177683" y="519217"/>
            <a:ext cx="2292102" cy="326864"/>
          </a:xfrm>
          <a:prstGeom prst="rect">
            <a:avLst/>
          </a:prstGeom>
        </p:spPr>
      </p:pic>
      <p:sp>
        <p:nvSpPr>
          <p:cNvPr id="4" name="object 24">
            <a:extLst>
              <a:ext uri="{FF2B5EF4-FFF2-40B4-BE49-F238E27FC236}">
                <a16:creationId xmlns:a16="http://schemas.microsoft.com/office/drawing/2014/main" id="{3033991B-38BC-4AF0-D7EA-D288EC07D7F8}"/>
              </a:ext>
            </a:extLst>
          </p:cNvPr>
          <p:cNvSpPr txBox="1"/>
          <p:nvPr/>
        </p:nvSpPr>
        <p:spPr>
          <a:xfrm>
            <a:off x="11429462" y="6153403"/>
            <a:ext cx="1701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lang="ru-RU" sz="1200" spc="75" dirty="0">
                <a:solidFill>
                  <a:srgbClr val="7F7F7F"/>
                </a:solidFill>
                <a:latin typeface="Tahoma"/>
                <a:cs typeface="Tahoma"/>
              </a:rPr>
              <a:t>4</a:t>
            </a:r>
            <a:endParaRPr sz="1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6987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898439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70" dirty="0"/>
              <a:t>Структура доклада и презентации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0" y="2395398"/>
            <a:ext cx="5043805" cy="177567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lang="ru-RU" sz="1100" b="1" spc="-45" dirty="0">
                <a:latin typeface="Tahoma"/>
                <a:cs typeface="Tahoma"/>
              </a:rPr>
              <a:t>О</a:t>
            </a:r>
            <a:r>
              <a:rPr lang="ru-RU" sz="1100" b="1" spc="-30" dirty="0">
                <a:latin typeface="Tahoma"/>
                <a:cs typeface="Tahoma"/>
              </a:rPr>
              <a:t>сновные выводы по итогам реализации 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100" spc="-95" dirty="0">
                <a:solidFill>
                  <a:srgbClr val="898B91"/>
                </a:solidFill>
                <a:latin typeface="Tahoma"/>
                <a:cs typeface="Tahoma"/>
              </a:rPr>
              <a:t>1</a:t>
            </a:r>
            <a:r>
              <a:rPr sz="1100" spc="25" dirty="0">
                <a:solidFill>
                  <a:srgbClr val="898B91"/>
                </a:solidFill>
                <a:latin typeface="Tahoma"/>
                <a:cs typeface="Tahoma"/>
              </a:rPr>
              <a:t>-</a:t>
            </a:r>
            <a:r>
              <a:rPr lang="ru-RU" sz="1100" spc="45" dirty="0">
                <a:solidFill>
                  <a:srgbClr val="898B91"/>
                </a:solidFill>
                <a:latin typeface="Tahoma"/>
                <a:cs typeface="Tahoma"/>
              </a:rPr>
              <a:t>3</a:t>
            </a:r>
            <a:r>
              <a:rPr sz="11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1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1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100" spc="50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sz="1100" spc="60" dirty="0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sz="1100" spc="80" dirty="0">
                <a:solidFill>
                  <a:srgbClr val="898B91"/>
                </a:solidFill>
                <a:latin typeface="Tahoma"/>
                <a:cs typeface="Tahoma"/>
              </a:rPr>
              <a:t>д</a:t>
            </a:r>
            <a:r>
              <a:rPr sz="1100" spc="55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Tahoma"/>
              <a:cs typeface="Tahoma"/>
            </a:endParaRPr>
          </a:p>
          <a:p>
            <a:pPr marL="298450" indent="-285750"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050" spc="55" dirty="0">
                <a:solidFill>
                  <a:srgbClr val="0D0D0D"/>
                </a:solidFill>
                <a:latin typeface="Tahoma"/>
                <a:cs typeface="Tahoma"/>
              </a:rPr>
              <a:t>Институциональные</a:t>
            </a:r>
            <a:r>
              <a:rPr sz="105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50" spc="65" dirty="0">
                <a:solidFill>
                  <a:srgbClr val="0D0D0D"/>
                </a:solidFill>
                <a:latin typeface="Tahoma"/>
                <a:cs typeface="Tahoma"/>
              </a:rPr>
              <a:t>изменения</a:t>
            </a:r>
            <a:r>
              <a:rPr sz="105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50" spc="45" dirty="0">
                <a:solidFill>
                  <a:srgbClr val="0D0D0D"/>
                </a:solidFill>
                <a:latin typeface="Tahoma"/>
                <a:cs typeface="Tahoma"/>
              </a:rPr>
              <a:t>в</a:t>
            </a:r>
            <a:r>
              <a:rPr sz="105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50" spc="45" dirty="0" err="1">
                <a:solidFill>
                  <a:srgbClr val="0D0D0D"/>
                </a:solidFill>
                <a:latin typeface="Tahoma"/>
                <a:cs typeface="Tahoma"/>
              </a:rPr>
              <a:t>университета</a:t>
            </a:r>
            <a:r>
              <a:rPr lang="ru-RU" sz="1050" spc="45" dirty="0">
                <a:solidFill>
                  <a:srgbClr val="0D0D0D"/>
                </a:solidFill>
                <a:latin typeface="Tahoma"/>
                <a:cs typeface="Tahoma"/>
              </a:rPr>
              <a:t>х</a:t>
            </a:r>
            <a:r>
              <a:rPr sz="1050" spc="45" dirty="0">
                <a:solidFill>
                  <a:srgbClr val="0D0D0D"/>
                </a:solidFill>
                <a:latin typeface="Tahoma"/>
                <a:cs typeface="Tahoma"/>
              </a:rPr>
              <a:t>,</a:t>
            </a:r>
            <a:r>
              <a:rPr lang="ru-RU" sz="1050" spc="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50" spc="55" dirty="0">
                <a:solidFill>
                  <a:srgbClr val="0D0D0D"/>
                </a:solidFill>
                <a:latin typeface="Tahoma"/>
                <a:cs typeface="Tahoma"/>
              </a:rPr>
              <a:t>необходимые</a:t>
            </a:r>
            <a:r>
              <a:rPr lang="ru-RU" sz="105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50" spc="50" dirty="0">
                <a:solidFill>
                  <a:srgbClr val="0D0D0D"/>
                </a:solidFill>
                <a:latin typeface="Tahoma"/>
                <a:cs typeface="Tahoma"/>
              </a:rPr>
              <a:t>для</a:t>
            </a:r>
            <a:r>
              <a:rPr lang="ru-RU" sz="105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50" spc="60" dirty="0">
                <a:solidFill>
                  <a:srgbClr val="0D0D0D"/>
                </a:solidFill>
                <a:latin typeface="Tahoma"/>
                <a:cs typeface="Tahoma"/>
              </a:rPr>
              <a:t>успешной</a:t>
            </a:r>
            <a:r>
              <a:rPr lang="ru-RU" sz="105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50" spc="55" dirty="0">
                <a:solidFill>
                  <a:srgbClr val="0D0D0D"/>
                </a:solidFill>
                <a:latin typeface="Tahoma"/>
                <a:cs typeface="Tahoma"/>
              </a:rPr>
              <a:t>реализации</a:t>
            </a:r>
            <a:r>
              <a:rPr lang="ru-RU" sz="105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50" spc="60" dirty="0">
                <a:solidFill>
                  <a:srgbClr val="0D0D0D"/>
                </a:solidFill>
                <a:latin typeface="Tahoma"/>
                <a:cs typeface="Tahoma"/>
              </a:rPr>
              <a:t>программы</a:t>
            </a:r>
            <a:r>
              <a:rPr lang="ru-RU" sz="105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50" spc="40" dirty="0">
                <a:solidFill>
                  <a:srgbClr val="0D0D0D"/>
                </a:solidFill>
                <a:latin typeface="Tahoma"/>
                <a:cs typeface="Tahoma"/>
              </a:rPr>
              <a:t>развития:</a:t>
            </a:r>
            <a:endParaRPr lang="ru-RU" sz="1050" dirty="0">
              <a:latin typeface="Tahoma"/>
              <a:cs typeface="Tahoma"/>
            </a:endParaRPr>
          </a:p>
          <a:p>
            <a:pPr marL="603885" marR="473709" lvl="1" indent="-285750">
              <a:spcBef>
                <a:spcPts val="190"/>
              </a:spcBef>
              <a:buClr>
                <a:srgbClr val="F32735"/>
              </a:buClr>
              <a:buFont typeface="Calibri"/>
              <a:buChar char="—"/>
              <a:tabLst>
                <a:tab pos="603885" algn="l"/>
                <a:tab pos="604520" algn="l"/>
              </a:tabLst>
            </a:pPr>
            <a:r>
              <a:rPr lang="ru-RU" sz="1050" spc="65" dirty="0">
                <a:solidFill>
                  <a:srgbClr val="0D0D0D"/>
                </a:solidFill>
                <a:latin typeface="Tahoma"/>
                <a:cs typeface="Tahoma"/>
              </a:rPr>
              <a:t>информация о проблемах, выявленных при реализации программы развития университета;</a:t>
            </a:r>
          </a:p>
          <a:p>
            <a:pPr marL="603885" marR="473709" lvl="1" indent="-285750">
              <a:spcBef>
                <a:spcPts val="190"/>
              </a:spcBef>
              <a:buClr>
                <a:srgbClr val="F32735"/>
              </a:buClr>
              <a:buFont typeface="Calibri"/>
              <a:buChar char="—"/>
              <a:tabLst>
                <a:tab pos="603885" algn="l"/>
                <a:tab pos="604520" algn="l"/>
              </a:tabLst>
            </a:pPr>
            <a:r>
              <a:rPr lang="ru-RU" sz="1050" spc="65" dirty="0">
                <a:solidFill>
                  <a:srgbClr val="0D0D0D"/>
                </a:solidFill>
                <a:latin typeface="Tahoma"/>
                <a:cs typeface="Tahoma"/>
              </a:rPr>
              <a:t>комплекс предлагаемых решений.</a:t>
            </a:r>
          </a:p>
          <a:p>
            <a:pPr marL="603885" marR="473709" lvl="1" indent="-285750">
              <a:lnSpc>
                <a:spcPct val="153300"/>
              </a:lnSpc>
              <a:spcBef>
                <a:spcPts val="190"/>
              </a:spcBef>
              <a:buClr>
                <a:srgbClr val="F32735"/>
              </a:buClr>
              <a:buFont typeface="Calibri"/>
              <a:buChar char="—"/>
              <a:tabLst>
                <a:tab pos="603885" algn="l"/>
                <a:tab pos="604520" algn="l"/>
              </a:tabLst>
            </a:pPr>
            <a:endParaRPr lang="ru-RU" sz="1050" spc="65" dirty="0">
              <a:solidFill>
                <a:srgbClr val="0D0D0D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6804" y="2395398"/>
            <a:ext cx="6088796" cy="441467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745"/>
              </a:spcBef>
            </a:pPr>
            <a:r>
              <a:rPr lang="ru-RU" sz="1050" b="1" spc="-20" dirty="0">
                <a:latin typeface="Tahoma"/>
                <a:cs typeface="Tahoma"/>
              </a:rPr>
              <a:t>Достигнутые результаты</a:t>
            </a:r>
            <a:endParaRPr sz="1050" dirty="0">
              <a:latin typeface="Tahoma"/>
              <a:cs typeface="Tahoma"/>
            </a:endParaRPr>
          </a:p>
          <a:p>
            <a:pPr marL="34290">
              <a:lnSpc>
                <a:spcPct val="100000"/>
              </a:lnSpc>
              <a:spcBef>
                <a:spcPts val="650"/>
              </a:spcBef>
            </a:pPr>
            <a:r>
              <a:rPr lang="ru-RU" sz="1050" spc="45" dirty="0">
                <a:solidFill>
                  <a:srgbClr val="898B91"/>
                </a:solidFill>
                <a:latin typeface="Tahoma"/>
                <a:cs typeface="Tahoma"/>
              </a:rPr>
              <a:t>2-3</a:t>
            </a:r>
            <a:r>
              <a:rPr sz="105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05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05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050" spc="50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sz="1050" spc="60" dirty="0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sz="1050" spc="80" dirty="0">
                <a:solidFill>
                  <a:srgbClr val="898B91"/>
                </a:solidFill>
                <a:latin typeface="Tahoma"/>
                <a:cs typeface="Tahoma"/>
              </a:rPr>
              <a:t>д</a:t>
            </a:r>
            <a:r>
              <a:rPr sz="1050" spc="55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endParaRPr sz="10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 dirty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000" spc="55" dirty="0">
                <a:solidFill>
                  <a:srgbClr val="0D0D0D"/>
                </a:solidFill>
                <a:latin typeface="Tahoma"/>
                <a:cs typeface="Tahoma"/>
              </a:rPr>
              <a:t>Основные результаты, полученные по итогам реализации программы развития, их роль и влияние на социально-экономическое развитие:</a:t>
            </a:r>
          </a:p>
          <a:p>
            <a:pPr marL="603885" marR="5080" indent="-285750">
              <a:spcBef>
                <a:spcPts val="130"/>
              </a:spcBef>
              <a:buClr>
                <a:srgbClr val="F32735"/>
              </a:buClr>
              <a:buFont typeface="Tahoma" panose="020B0604030504040204" pitchFamily="34" charset="0"/>
              <a:buChar char="—"/>
              <a:tabLst>
                <a:tab pos="297815" algn="l"/>
                <a:tab pos="298450" algn="l"/>
              </a:tabLst>
            </a:pPr>
            <a:r>
              <a:rPr sz="1000" spc="45" dirty="0">
                <a:solidFill>
                  <a:srgbClr val="0D0D0D"/>
                </a:solidFill>
                <a:latin typeface="Tahoma"/>
                <a:cs typeface="Tahoma"/>
              </a:rPr>
              <a:t>ключевые (измеримые) </a:t>
            </a:r>
            <a:r>
              <a:rPr sz="1000" spc="45" dirty="0" err="1">
                <a:solidFill>
                  <a:srgbClr val="0D0D0D"/>
                </a:solidFill>
                <a:latin typeface="Tahoma"/>
                <a:cs typeface="Tahoma"/>
              </a:rPr>
              <a:t>результаты</a:t>
            </a:r>
            <a:r>
              <a:rPr lang="ru-RU" sz="1000" spc="45" dirty="0">
                <a:solidFill>
                  <a:srgbClr val="0D0D0D"/>
                </a:solidFill>
                <a:latin typeface="Tahoma"/>
                <a:cs typeface="Tahoma"/>
              </a:rPr>
              <a:t> реализации программы развития университета;</a:t>
            </a:r>
          </a:p>
          <a:p>
            <a:pPr marL="603885" marR="5080" indent="-285750">
              <a:spcBef>
                <a:spcPts val="130"/>
              </a:spcBef>
              <a:buClr>
                <a:srgbClr val="F32735"/>
              </a:buClr>
              <a:buFont typeface="Tahoma" panose="020B0604030504040204" pitchFamily="34" charset="0"/>
              <a:buChar char="—"/>
              <a:tabLst>
                <a:tab pos="297815" algn="l"/>
                <a:tab pos="298450" algn="l"/>
              </a:tabLst>
            </a:pPr>
            <a:r>
              <a:rPr lang="ru-RU" sz="1000" spc="45" dirty="0">
                <a:solidFill>
                  <a:srgbClr val="0D0D0D"/>
                </a:solidFill>
                <a:latin typeface="Tahoma"/>
                <a:cs typeface="Tahoma"/>
              </a:rPr>
              <a:t>информация о технологических продуктах, полученных по результатам реализации программы развития;</a:t>
            </a:r>
          </a:p>
          <a:p>
            <a:pPr marL="603885" marR="5080" indent="-285750">
              <a:spcBef>
                <a:spcPts val="130"/>
              </a:spcBef>
              <a:buClr>
                <a:srgbClr val="F32735"/>
              </a:buClr>
              <a:buFont typeface="Tahoma" panose="020B0604030504040204" pitchFamily="34" charset="0"/>
              <a:buChar char="—"/>
              <a:tabLst>
                <a:tab pos="297815" algn="l"/>
                <a:tab pos="298450" algn="l"/>
              </a:tabLst>
            </a:pPr>
            <a:r>
              <a:rPr lang="ru-RU" sz="1000" spc="45" dirty="0">
                <a:solidFill>
                  <a:srgbClr val="0D0D0D"/>
                </a:solidFill>
                <a:latin typeface="Tahoma"/>
                <a:cs typeface="Tahoma"/>
              </a:rPr>
              <a:t>сформированные «заделы».</a:t>
            </a:r>
          </a:p>
          <a:p>
            <a:pPr marL="603885" marR="5080" indent="-285750">
              <a:spcBef>
                <a:spcPts val="130"/>
              </a:spcBef>
              <a:buClr>
                <a:srgbClr val="F32735"/>
              </a:buClr>
              <a:buFont typeface="Tahoma" panose="020B0604030504040204" pitchFamily="34" charset="0"/>
              <a:buChar char="—"/>
              <a:tabLst>
                <a:tab pos="297815" algn="l"/>
                <a:tab pos="298450" algn="l"/>
              </a:tabLst>
            </a:pPr>
            <a:endParaRPr lang="ru-RU" sz="1000" spc="45" dirty="0">
              <a:solidFill>
                <a:srgbClr val="0D0D0D"/>
              </a:solidFill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000" spc="55" dirty="0">
                <a:solidFill>
                  <a:srgbClr val="0D0D0D"/>
                </a:solidFill>
                <a:latin typeface="Tahoma"/>
                <a:cs typeface="Tahoma"/>
              </a:rPr>
              <a:t>Проведенные институциональные</a:t>
            </a:r>
            <a:r>
              <a:rPr lang="ru-RU" sz="10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00" spc="65" dirty="0">
                <a:solidFill>
                  <a:srgbClr val="0D0D0D"/>
                </a:solidFill>
                <a:latin typeface="Tahoma"/>
                <a:cs typeface="Tahoma"/>
              </a:rPr>
              <a:t>изменения</a:t>
            </a:r>
            <a:r>
              <a:rPr lang="ru-RU" sz="10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00" spc="45" dirty="0">
                <a:solidFill>
                  <a:srgbClr val="0D0D0D"/>
                </a:solidFill>
                <a:latin typeface="Tahoma"/>
                <a:cs typeface="Tahoma"/>
              </a:rPr>
              <a:t>в</a:t>
            </a:r>
            <a:r>
              <a:rPr lang="ru-RU" sz="10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00" spc="45" dirty="0">
                <a:solidFill>
                  <a:srgbClr val="0D0D0D"/>
                </a:solidFill>
                <a:latin typeface="Tahoma"/>
                <a:cs typeface="Tahoma"/>
              </a:rPr>
              <a:t>университете</a:t>
            </a:r>
            <a:r>
              <a:rPr lang="ru-RU" sz="1000" spc="40" dirty="0">
                <a:solidFill>
                  <a:srgbClr val="0D0D0D"/>
                </a:solidFill>
                <a:latin typeface="Tahoma"/>
                <a:cs typeface="Tahoma"/>
              </a:rPr>
              <a:t>:</a:t>
            </a:r>
            <a:endParaRPr lang="ru-RU" sz="1000" dirty="0">
              <a:latin typeface="Tahoma"/>
              <a:cs typeface="Tahoma"/>
            </a:endParaRPr>
          </a:p>
          <a:p>
            <a:pPr marL="603885" marR="473709" lvl="1" indent="-285750">
              <a:buClr>
                <a:srgbClr val="F32735"/>
              </a:buClr>
              <a:buFont typeface="Calibri"/>
              <a:buChar char="—"/>
              <a:tabLst>
                <a:tab pos="603885" algn="l"/>
                <a:tab pos="604520" algn="l"/>
              </a:tabLst>
            </a:pPr>
            <a:r>
              <a:rPr lang="ru-RU" sz="1000" spc="45" dirty="0">
                <a:solidFill>
                  <a:srgbClr val="0D0D0D"/>
                </a:solidFill>
                <a:latin typeface="Tahoma"/>
                <a:cs typeface="Tahoma"/>
              </a:rPr>
              <a:t>ключевые </a:t>
            </a:r>
            <a:r>
              <a:rPr lang="ru-RU" sz="1000" spc="65" dirty="0">
                <a:solidFill>
                  <a:srgbClr val="0D0D0D"/>
                </a:solidFill>
                <a:latin typeface="Tahoma"/>
                <a:cs typeface="Tahoma"/>
              </a:rPr>
              <a:t>изменения </a:t>
            </a:r>
            <a:r>
              <a:rPr lang="ru-RU" sz="1000" spc="45" dirty="0">
                <a:solidFill>
                  <a:srgbClr val="0D0D0D"/>
                </a:solidFill>
                <a:latin typeface="Tahoma"/>
                <a:cs typeface="Tahoma"/>
              </a:rPr>
              <a:t>в </a:t>
            </a:r>
            <a:r>
              <a:rPr lang="ru-RU" sz="1000" spc="50" dirty="0">
                <a:solidFill>
                  <a:srgbClr val="0D0D0D"/>
                </a:solidFill>
                <a:latin typeface="Tahoma"/>
                <a:cs typeface="Tahoma"/>
              </a:rPr>
              <a:t>образовательной,</a:t>
            </a:r>
            <a:r>
              <a:rPr lang="ru-RU" sz="1000" spc="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00" spc="45" dirty="0">
                <a:solidFill>
                  <a:srgbClr val="0D0D0D"/>
                </a:solidFill>
                <a:latin typeface="Tahoma"/>
                <a:cs typeface="Tahoma"/>
              </a:rPr>
              <a:t>научно-</a:t>
            </a:r>
            <a:r>
              <a:rPr lang="ru-RU" sz="1000" spc="55" dirty="0">
                <a:solidFill>
                  <a:srgbClr val="0D0D0D"/>
                </a:solidFill>
                <a:latin typeface="Tahoma"/>
                <a:cs typeface="Tahoma"/>
              </a:rPr>
              <a:t>исследовательской</a:t>
            </a:r>
            <a:r>
              <a:rPr lang="ru-RU" sz="1000" spc="-9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00" spc="55" dirty="0">
                <a:solidFill>
                  <a:srgbClr val="0D0D0D"/>
                </a:solidFill>
                <a:latin typeface="Tahoma"/>
                <a:cs typeface="Tahoma"/>
              </a:rPr>
              <a:t>и</a:t>
            </a:r>
            <a:r>
              <a:rPr lang="ru-RU" sz="10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00" spc="60" dirty="0">
                <a:solidFill>
                  <a:srgbClr val="0D0D0D"/>
                </a:solidFill>
                <a:latin typeface="Tahoma"/>
                <a:cs typeface="Tahoma"/>
              </a:rPr>
              <a:t>инновационной</a:t>
            </a:r>
            <a:r>
              <a:rPr lang="ru-RU" sz="10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00" spc="45" dirty="0">
                <a:solidFill>
                  <a:srgbClr val="0D0D0D"/>
                </a:solidFill>
                <a:latin typeface="Tahoma"/>
                <a:cs typeface="Tahoma"/>
              </a:rPr>
              <a:t>деятельности, </a:t>
            </a:r>
            <a:r>
              <a:rPr lang="ru-RU" sz="1000" spc="60" dirty="0">
                <a:solidFill>
                  <a:srgbClr val="0D0D0D"/>
                </a:solidFill>
                <a:latin typeface="Tahoma"/>
                <a:cs typeface="Tahoma"/>
              </a:rPr>
              <a:t>их</a:t>
            </a:r>
            <a:r>
              <a:rPr lang="ru-RU" sz="10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00" spc="50" dirty="0">
                <a:solidFill>
                  <a:srgbClr val="0D0D0D"/>
                </a:solidFill>
                <a:latin typeface="Tahoma"/>
                <a:cs typeface="Tahoma"/>
              </a:rPr>
              <a:t>влияние</a:t>
            </a:r>
            <a:r>
              <a:rPr lang="ru-RU" sz="10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00" spc="50" dirty="0">
                <a:solidFill>
                  <a:srgbClr val="0D0D0D"/>
                </a:solidFill>
                <a:latin typeface="Tahoma"/>
                <a:cs typeface="Tahoma"/>
              </a:rPr>
              <a:t>на</a:t>
            </a:r>
            <a:r>
              <a:rPr lang="ru-RU" sz="10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00" spc="60" dirty="0">
                <a:solidFill>
                  <a:srgbClr val="0D0D0D"/>
                </a:solidFill>
                <a:latin typeface="Tahoma"/>
                <a:cs typeface="Tahoma"/>
              </a:rPr>
              <a:t>достижение</a:t>
            </a:r>
            <a:r>
              <a:rPr lang="ru-RU" sz="10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00" spc="55" dirty="0">
                <a:solidFill>
                  <a:srgbClr val="0D0D0D"/>
                </a:solidFill>
                <a:latin typeface="Tahoma"/>
                <a:cs typeface="Tahoma"/>
              </a:rPr>
              <a:t>целевой</a:t>
            </a:r>
            <a:r>
              <a:rPr lang="ru-RU" sz="10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00" spc="55" dirty="0">
                <a:solidFill>
                  <a:srgbClr val="0D0D0D"/>
                </a:solidFill>
                <a:latin typeface="Tahoma"/>
                <a:cs typeface="Tahoma"/>
              </a:rPr>
              <a:t>модели</a:t>
            </a:r>
            <a:r>
              <a:rPr lang="ru-RU" sz="10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00" spc="90" dirty="0">
                <a:solidFill>
                  <a:srgbClr val="0D0D0D"/>
                </a:solidFill>
                <a:latin typeface="Tahoma"/>
                <a:cs typeface="Tahoma"/>
              </a:rPr>
              <a:t>к</a:t>
            </a:r>
            <a:r>
              <a:rPr lang="ru-RU" sz="10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00" spc="65" dirty="0">
                <a:solidFill>
                  <a:srgbClr val="0D0D0D"/>
                </a:solidFill>
                <a:latin typeface="Tahoma"/>
                <a:cs typeface="Tahoma"/>
              </a:rPr>
              <a:t>2030</a:t>
            </a:r>
            <a:r>
              <a:rPr lang="ru-RU" sz="10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00" spc="50" dirty="0">
                <a:solidFill>
                  <a:srgbClr val="0D0D0D"/>
                </a:solidFill>
                <a:latin typeface="Tahoma"/>
                <a:cs typeface="Tahoma"/>
              </a:rPr>
              <a:t>году</a:t>
            </a:r>
            <a:r>
              <a:rPr lang="ru-RU" sz="1000" spc="30" dirty="0">
                <a:solidFill>
                  <a:srgbClr val="0D0D0D"/>
                </a:solidFill>
                <a:latin typeface="Tahoma"/>
                <a:cs typeface="Tahoma"/>
              </a:rPr>
              <a:t>; </a:t>
            </a:r>
          </a:p>
          <a:p>
            <a:pPr marL="603885" marR="473709" lvl="1" indent="-285750">
              <a:buClr>
                <a:srgbClr val="F32735"/>
              </a:buClr>
              <a:buFont typeface="Calibri"/>
              <a:buChar char="—"/>
              <a:tabLst>
                <a:tab pos="603885" algn="l"/>
                <a:tab pos="604520" algn="l"/>
              </a:tabLst>
            </a:pPr>
            <a:r>
              <a:rPr lang="ru-RU" sz="1000" spc="45" dirty="0">
                <a:solidFill>
                  <a:srgbClr val="0D0D0D"/>
                </a:solidFill>
                <a:latin typeface="Tahoma"/>
                <a:cs typeface="Tahoma"/>
              </a:rPr>
              <a:t>обновление содержания образовательных программ и запуск новых образовательных программ;</a:t>
            </a:r>
          </a:p>
          <a:p>
            <a:pPr marL="603885" marR="473709" lvl="1" indent="-285750">
              <a:buClr>
                <a:srgbClr val="F32735"/>
              </a:buClr>
              <a:buFont typeface="Calibri"/>
              <a:buChar char="—"/>
              <a:tabLst>
                <a:tab pos="603885" algn="l"/>
                <a:tab pos="604520" algn="l"/>
              </a:tabLst>
            </a:pPr>
            <a:r>
              <a:rPr lang="ru-RU" sz="1000" dirty="0">
                <a:latin typeface="Tahoma"/>
                <a:cs typeface="Tahoma"/>
              </a:rPr>
              <a:t>основные результаты, полученные</a:t>
            </a:r>
            <a:r>
              <a:rPr lang="ru-RU" sz="1000" spc="45" dirty="0">
                <a:solidFill>
                  <a:srgbClr val="0D0D0D"/>
                </a:solidFill>
                <a:latin typeface="Tahoma"/>
                <a:cs typeface="Tahoma"/>
              </a:rPr>
              <a:t> в научно-</a:t>
            </a:r>
            <a:r>
              <a:rPr lang="ru-RU" sz="1000" spc="55" dirty="0">
                <a:solidFill>
                  <a:srgbClr val="0D0D0D"/>
                </a:solidFill>
                <a:latin typeface="Tahoma"/>
                <a:cs typeface="Tahoma"/>
              </a:rPr>
              <a:t>исследовательской</a:t>
            </a:r>
            <a:r>
              <a:rPr lang="ru-RU" sz="1000" spc="-9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00" spc="55" dirty="0">
                <a:solidFill>
                  <a:srgbClr val="0D0D0D"/>
                </a:solidFill>
                <a:latin typeface="Tahoma"/>
                <a:cs typeface="Tahoma"/>
              </a:rPr>
              <a:t>и</a:t>
            </a:r>
            <a:r>
              <a:rPr lang="ru-RU" sz="10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00" spc="60" dirty="0">
                <a:solidFill>
                  <a:srgbClr val="0D0D0D"/>
                </a:solidFill>
                <a:latin typeface="Tahoma"/>
                <a:cs typeface="Tahoma"/>
              </a:rPr>
              <a:t>инновационной</a:t>
            </a:r>
            <a:r>
              <a:rPr lang="ru-RU" sz="10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00" spc="45" dirty="0">
                <a:solidFill>
                  <a:srgbClr val="0D0D0D"/>
                </a:solidFill>
                <a:latin typeface="Tahoma"/>
                <a:cs typeface="Tahoma"/>
              </a:rPr>
              <a:t>деятельности</a:t>
            </a:r>
            <a:r>
              <a:rPr lang="ru-RU" sz="1000" dirty="0">
                <a:latin typeface="Tahoma"/>
                <a:cs typeface="Tahoma"/>
              </a:rPr>
              <a:t> по новым научным направлениям;</a:t>
            </a:r>
          </a:p>
          <a:p>
            <a:pPr marL="603885" lvl="1" indent="-286385">
              <a:buClr>
                <a:srgbClr val="F32735"/>
              </a:buClr>
              <a:buFont typeface="Calibri"/>
              <a:buChar char="—"/>
              <a:tabLst>
                <a:tab pos="603885" algn="l"/>
                <a:tab pos="604520" algn="l"/>
              </a:tabLst>
            </a:pPr>
            <a:r>
              <a:rPr lang="ru-RU" sz="1000" spc="60" dirty="0" err="1">
                <a:solidFill>
                  <a:srgbClr val="0D0D0D"/>
                </a:solidFill>
                <a:latin typeface="Tahoma"/>
                <a:cs typeface="Tahoma"/>
              </a:rPr>
              <a:t>кампусная</a:t>
            </a:r>
            <a:r>
              <a:rPr lang="ru-RU" sz="1000" spc="-9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00" spc="55" dirty="0">
                <a:solidFill>
                  <a:srgbClr val="0D0D0D"/>
                </a:solidFill>
                <a:latin typeface="Tahoma"/>
                <a:cs typeface="Tahoma"/>
              </a:rPr>
              <a:t>и</a:t>
            </a:r>
            <a:r>
              <a:rPr lang="ru-RU" sz="10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00" spc="55" dirty="0">
                <a:solidFill>
                  <a:srgbClr val="0D0D0D"/>
                </a:solidFill>
                <a:latin typeface="Tahoma"/>
                <a:cs typeface="Tahoma"/>
              </a:rPr>
              <a:t>инфраструктурная</a:t>
            </a:r>
            <a:r>
              <a:rPr lang="ru-RU" sz="1000" spc="-9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00" spc="50" dirty="0">
                <a:solidFill>
                  <a:srgbClr val="0D0D0D"/>
                </a:solidFill>
                <a:latin typeface="Tahoma"/>
                <a:cs typeface="Tahoma"/>
              </a:rPr>
              <a:t>политика.</a:t>
            </a:r>
          </a:p>
          <a:p>
            <a:pPr marL="603885" lvl="1" indent="-286385">
              <a:buClr>
                <a:srgbClr val="F32735"/>
              </a:buClr>
              <a:buFont typeface="Calibri"/>
              <a:buChar char="—"/>
              <a:tabLst>
                <a:tab pos="603885" algn="l"/>
                <a:tab pos="604520" algn="l"/>
              </a:tabLst>
            </a:pPr>
            <a:endParaRPr lang="ru-RU" sz="1000" spc="50" dirty="0">
              <a:solidFill>
                <a:srgbClr val="0D0D0D"/>
              </a:solidFill>
              <a:latin typeface="Tahoma"/>
              <a:cs typeface="Tahoma"/>
            </a:endParaRPr>
          </a:p>
          <a:p>
            <a:pPr marL="603885" lvl="1" indent="-286385">
              <a:buClr>
                <a:srgbClr val="F32735"/>
              </a:buClr>
              <a:buFont typeface="Calibri"/>
              <a:buChar char="—"/>
              <a:tabLst>
                <a:tab pos="603885" algn="l"/>
                <a:tab pos="604520" algn="l"/>
              </a:tabLst>
            </a:pPr>
            <a:endParaRPr lang="ru-RU" sz="1000" spc="50" dirty="0">
              <a:solidFill>
                <a:srgbClr val="0D0D0D"/>
              </a:solidFill>
              <a:latin typeface="Tahoma"/>
              <a:cs typeface="Tahoma"/>
            </a:endParaRPr>
          </a:p>
          <a:p>
            <a:pPr marL="298450" lvl="1" indent="-285750"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000" spc="55" dirty="0">
                <a:solidFill>
                  <a:srgbClr val="0D0D0D"/>
                </a:solidFill>
                <a:latin typeface="Tahoma"/>
                <a:cs typeface="Tahoma"/>
              </a:rPr>
              <a:t>Достигнутые результаты при построении сетевого взаимодействия и кооперации:</a:t>
            </a:r>
          </a:p>
          <a:p>
            <a:pPr marL="603885" lvl="1" indent="-286385">
              <a:buClr>
                <a:srgbClr val="F32735"/>
              </a:buClr>
              <a:buFont typeface="Calibri"/>
              <a:buChar char="—"/>
              <a:tabLst>
                <a:tab pos="603885" algn="l"/>
                <a:tab pos="604520" algn="l"/>
              </a:tabLst>
            </a:pPr>
            <a:r>
              <a:rPr lang="ru-RU" sz="1000" spc="60" dirty="0">
                <a:solidFill>
                  <a:srgbClr val="0D0D0D"/>
                </a:solidFill>
                <a:latin typeface="Tahoma"/>
                <a:cs typeface="Tahoma"/>
              </a:rPr>
              <a:t>описание вклада консорциумов (участников консорциумов) в реализацию программы развития университета и стратегических проектов;</a:t>
            </a:r>
          </a:p>
          <a:p>
            <a:pPr marL="603885" lvl="1" indent="-286385">
              <a:buClr>
                <a:srgbClr val="F32735"/>
              </a:buClr>
              <a:buFont typeface="Calibri"/>
              <a:buChar char="—"/>
              <a:tabLst>
                <a:tab pos="603885" algn="l"/>
                <a:tab pos="604520" algn="l"/>
              </a:tabLst>
            </a:pPr>
            <a:r>
              <a:rPr lang="ru-RU" sz="1000" spc="60" dirty="0">
                <a:solidFill>
                  <a:srgbClr val="0D0D0D"/>
                </a:solidFill>
                <a:latin typeface="Tahoma"/>
                <a:cs typeface="Tahoma"/>
              </a:rPr>
              <a:t>проведение совместных научных исследований и создание наукоемкой продукции и технологий.</a:t>
            </a:r>
          </a:p>
          <a:p>
            <a:pPr marL="603885" lvl="1" indent="-286385">
              <a:buClr>
                <a:srgbClr val="F32735"/>
              </a:buClr>
              <a:buFont typeface="Calibri"/>
              <a:buChar char="—"/>
              <a:tabLst>
                <a:tab pos="603885" algn="l"/>
                <a:tab pos="604520" algn="l"/>
              </a:tabLst>
            </a:pPr>
            <a:endParaRPr lang="ru-RU" sz="1000" spc="60" dirty="0">
              <a:solidFill>
                <a:srgbClr val="0D0D0D"/>
              </a:solidFill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277" y="1369742"/>
            <a:ext cx="899999" cy="8999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3746" y="1371600"/>
            <a:ext cx="899999" cy="8999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429462" y="6153403"/>
            <a:ext cx="1701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lang="ru-RU" sz="1200" spc="75" dirty="0">
                <a:solidFill>
                  <a:srgbClr val="7F7F7F"/>
                </a:solidFill>
                <a:latin typeface="Tahoma"/>
                <a:cs typeface="Tahoma"/>
              </a:rPr>
              <a:t>5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82871706-A571-945C-C265-9444926A516F}"/>
              </a:ext>
            </a:extLst>
          </p:cNvPr>
          <p:cNvSpPr/>
          <p:nvPr/>
        </p:nvSpPr>
        <p:spPr>
          <a:xfrm>
            <a:off x="8942831" y="465876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FAC1F3-47AB-C562-02F2-152C9E5F8A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069"/>
          <a:stretch/>
        </p:blipFill>
        <p:spPr>
          <a:xfrm>
            <a:off x="9177683" y="519217"/>
            <a:ext cx="2292102" cy="3268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44898" y="2667000"/>
            <a:ext cx="4380865" cy="112146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25"/>
              </a:spcBef>
            </a:pPr>
            <a:r>
              <a:rPr sz="1100" b="1" spc="25" dirty="0">
                <a:latin typeface="Tahoma"/>
                <a:cs typeface="Tahoma"/>
              </a:rPr>
              <a:t>В</a:t>
            </a:r>
            <a:r>
              <a:rPr sz="1100" b="1" spc="-30" dirty="0">
                <a:latin typeface="Tahoma"/>
                <a:cs typeface="Tahoma"/>
              </a:rPr>
              <a:t>а</a:t>
            </a:r>
            <a:r>
              <a:rPr sz="1100" b="1" spc="-25" dirty="0">
                <a:latin typeface="Tahoma"/>
                <a:cs typeface="Tahoma"/>
              </a:rPr>
              <a:t>р</a:t>
            </a:r>
            <a:r>
              <a:rPr sz="1100" b="1" spc="-65" dirty="0">
                <a:latin typeface="Tahoma"/>
                <a:cs typeface="Tahoma"/>
              </a:rPr>
              <a:t>и</a:t>
            </a:r>
            <a:r>
              <a:rPr sz="1100" b="1" spc="-45" dirty="0">
                <a:latin typeface="Tahoma"/>
                <a:cs typeface="Tahoma"/>
              </a:rPr>
              <a:t>а</a:t>
            </a:r>
            <a:r>
              <a:rPr sz="1100" b="1" spc="-10" dirty="0">
                <a:latin typeface="Tahoma"/>
                <a:cs typeface="Tahoma"/>
              </a:rPr>
              <a:t>т</a:t>
            </a:r>
            <a:r>
              <a:rPr sz="1100" b="1" spc="-65" dirty="0">
                <a:latin typeface="Tahoma"/>
                <a:cs typeface="Tahoma"/>
              </a:rPr>
              <a:t>и</a:t>
            </a:r>
            <a:r>
              <a:rPr sz="1100" b="1" spc="-40" dirty="0">
                <a:latin typeface="Tahoma"/>
                <a:cs typeface="Tahoma"/>
              </a:rPr>
              <a:t>в</a:t>
            </a:r>
            <a:r>
              <a:rPr sz="1100" b="1" spc="-65" dirty="0">
                <a:latin typeface="Tahoma"/>
                <a:cs typeface="Tahoma"/>
              </a:rPr>
              <a:t>н</a:t>
            </a:r>
            <a:r>
              <a:rPr sz="1100" b="1" spc="-70" dirty="0">
                <a:latin typeface="Tahoma"/>
                <a:cs typeface="Tahoma"/>
              </a:rPr>
              <a:t>ые</a:t>
            </a:r>
            <a:r>
              <a:rPr sz="1100" b="1" spc="-100" dirty="0">
                <a:latin typeface="Tahoma"/>
                <a:cs typeface="Tahoma"/>
              </a:rPr>
              <a:t> </a:t>
            </a:r>
            <a:r>
              <a:rPr sz="1100" b="1" spc="60" dirty="0">
                <a:latin typeface="Tahoma"/>
                <a:cs typeface="Tahoma"/>
              </a:rPr>
              <a:t>с</a:t>
            </a:r>
            <a:r>
              <a:rPr sz="1100" b="1" spc="-85" dirty="0">
                <a:latin typeface="Tahoma"/>
                <a:cs typeface="Tahoma"/>
              </a:rPr>
              <a:t>л</a:t>
            </a:r>
            <a:r>
              <a:rPr sz="1100" b="1" spc="-30" dirty="0">
                <a:latin typeface="Tahoma"/>
                <a:cs typeface="Tahoma"/>
              </a:rPr>
              <a:t>а</a:t>
            </a:r>
            <a:r>
              <a:rPr sz="1100" b="1" spc="-65" dirty="0">
                <a:latin typeface="Tahoma"/>
                <a:cs typeface="Tahoma"/>
              </a:rPr>
              <a:t>й</a:t>
            </a:r>
            <a:r>
              <a:rPr sz="1100" b="1" spc="-85" dirty="0">
                <a:latin typeface="Tahoma"/>
                <a:cs typeface="Tahoma"/>
              </a:rPr>
              <a:t>ды</a:t>
            </a:r>
            <a:endParaRPr sz="1100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620"/>
              </a:spcBef>
            </a:pPr>
            <a:r>
              <a:rPr sz="1100" spc="-95" dirty="0">
                <a:solidFill>
                  <a:srgbClr val="898B91"/>
                </a:solidFill>
                <a:latin typeface="Tahoma"/>
                <a:cs typeface="Tahoma"/>
              </a:rPr>
              <a:t>1</a:t>
            </a:r>
            <a:r>
              <a:rPr sz="1100" spc="25" dirty="0">
                <a:solidFill>
                  <a:srgbClr val="898B91"/>
                </a:solidFill>
                <a:latin typeface="Tahoma"/>
                <a:cs typeface="Tahoma"/>
              </a:rPr>
              <a:t>-</a:t>
            </a:r>
            <a:r>
              <a:rPr lang="ru-RU" sz="1100" spc="50" dirty="0">
                <a:solidFill>
                  <a:srgbClr val="898B91"/>
                </a:solidFill>
                <a:latin typeface="Tahoma"/>
                <a:cs typeface="Tahoma"/>
              </a:rPr>
              <a:t>2</a:t>
            </a:r>
            <a:r>
              <a:rPr sz="1100" spc="-8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1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1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100" spc="50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sz="1100" spc="60" dirty="0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sz="1100" spc="80" dirty="0">
                <a:solidFill>
                  <a:srgbClr val="898B91"/>
                </a:solidFill>
                <a:latin typeface="Tahoma"/>
                <a:cs typeface="Tahoma"/>
              </a:rPr>
              <a:t>д</a:t>
            </a:r>
            <a:r>
              <a:rPr sz="1100" spc="55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endParaRPr sz="1100" dirty="0">
              <a:latin typeface="Tahoma"/>
              <a:cs typeface="Tahoma"/>
            </a:endParaRPr>
          </a:p>
          <a:p>
            <a:pPr marL="298450" marR="5080" indent="-285750" algn="just">
              <a:spcBef>
                <a:spcPts val="955"/>
              </a:spcBef>
              <a:buClr>
                <a:srgbClr val="F32735"/>
              </a:buClr>
              <a:buFont typeface="Arial MT"/>
              <a:buChar char="•"/>
              <a:tabLst>
                <a:tab pos="298450" algn="l"/>
              </a:tabLst>
            </a:pPr>
            <a:r>
              <a:rPr sz="1050" spc="65" dirty="0">
                <a:solidFill>
                  <a:srgbClr val="0D0D0D"/>
                </a:solidFill>
                <a:latin typeface="Tahoma"/>
                <a:cs typeface="Tahoma"/>
              </a:rPr>
              <a:t>Размещается</a:t>
            </a:r>
            <a:r>
              <a:rPr sz="105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50" spc="45" dirty="0">
                <a:solidFill>
                  <a:srgbClr val="0D0D0D"/>
                </a:solidFill>
                <a:latin typeface="Tahoma"/>
                <a:cs typeface="Tahoma"/>
              </a:rPr>
              <a:t>информация,</a:t>
            </a:r>
            <a:r>
              <a:rPr sz="105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50" spc="50" dirty="0">
                <a:solidFill>
                  <a:srgbClr val="0D0D0D"/>
                </a:solidFill>
                <a:latin typeface="Tahoma"/>
                <a:cs typeface="Tahoma"/>
              </a:rPr>
              <a:t>которая</a:t>
            </a:r>
            <a:r>
              <a:rPr sz="105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50" spc="60" dirty="0">
                <a:solidFill>
                  <a:srgbClr val="0D0D0D"/>
                </a:solidFill>
                <a:latin typeface="Tahoma"/>
                <a:cs typeface="Tahoma"/>
              </a:rPr>
              <a:t>не</a:t>
            </a:r>
            <a:r>
              <a:rPr sz="105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50" spc="45" dirty="0" err="1">
                <a:solidFill>
                  <a:srgbClr val="0D0D0D"/>
                </a:solidFill>
                <a:latin typeface="Tahoma"/>
                <a:cs typeface="Tahoma"/>
              </a:rPr>
              <a:t>соответствует</a:t>
            </a:r>
            <a:r>
              <a:rPr sz="1050" spc="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50" spc="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050" spc="65" dirty="0">
                <a:solidFill>
                  <a:srgbClr val="0D0D0D"/>
                </a:solidFill>
                <a:latin typeface="Tahoma"/>
                <a:cs typeface="Tahoma"/>
              </a:rPr>
              <a:t>рекомендуемым</a:t>
            </a:r>
            <a:r>
              <a:rPr sz="105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50" spc="50" dirty="0">
                <a:solidFill>
                  <a:srgbClr val="0D0D0D"/>
                </a:solidFill>
                <a:latin typeface="Tahoma"/>
                <a:cs typeface="Tahoma"/>
              </a:rPr>
              <a:t>разделам,</a:t>
            </a:r>
            <a:r>
              <a:rPr sz="105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50" spc="60" dirty="0">
                <a:solidFill>
                  <a:srgbClr val="0D0D0D"/>
                </a:solidFill>
                <a:latin typeface="Tahoma"/>
                <a:cs typeface="Tahoma"/>
              </a:rPr>
              <a:t>но</a:t>
            </a:r>
            <a:r>
              <a:rPr sz="105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50" spc="45" dirty="0">
                <a:solidFill>
                  <a:srgbClr val="0D0D0D"/>
                </a:solidFill>
                <a:latin typeface="Tahoma"/>
                <a:cs typeface="Tahoma"/>
              </a:rPr>
              <a:t>которую</a:t>
            </a:r>
            <a:r>
              <a:rPr sz="105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50" spc="55" dirty="0">
                <a:solidFill>
                  <a:srgbClr val="0D0D0D"/>
                </a:solidFill>
                <a:latin typeface="Tahoma"/>
                <a:cs typeface="Tahoma"/>
              </a:rPr>
              <a:t>университет</a:t>
            </a:r>
            <a:r>
              <a:rPr sz="105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50" spc="40" dirty="0">
                <a:solidFill>
                  <a:srgbClr val="0D0D0D"/>
                </a:solidFill>
                <a:latin typeface="Tahoma"/>
                <a:cs typeface="Tahoma"/>
              </a:rPr>
              <a:t>считает </a:t>
            </a:r>
            <a:r>
              <a:rPr sz="1050" spc="-3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50" spc="55" dirty="0" err="1">
                <a:solidFill>
                  <a:srgbClr val="0D0D0D"/>
                </a:solidFill>
                <a:latin typeface="Tahoma"/>
                <a:cs typeface="Tahoma"/>
              </a:rPr>
              <a:t>важным</a:t>
            </a:r>
            <a:r>
              <a:rPr sz="105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50" spc="55" dirty="0" err="1">
                <a:solidFill>
                  <a:srgbClr val="0D0D0D"/>
                </a:solidFill>
                <a:latin typeface="Tahoma"/>
                <a:cs typeface="Tahoma"/>
              </a:rPr>
              <a:t>продемонстрировать</a:t>
            </a:r>
            <a:r>
              <a:rPr lang="ru-RU" sz="1050" spc="55" dirty="0">
                <a:solidFill>
                  <a:srgbClr val="0D0D0D"/>
                </a:solidFill>
                <a:latin typeface="Tahoma"/>
                <a:cs typeface="Tahoma"/>
              </a:rPr>
              <a:t>.</a:t>
            </a:r>
            <a:endParaRPr sz="105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578" y="1647042"/>
            <a:ext cx="899999" cy="8999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0538" y="1647041"/>
            <a:ext cx="899999" cy="8999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429462" y="6153403"/>
            <a:ext cx="1701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lang="ru-RU" sz="1200" spc="75" dirty="0">
                <a:solidFill>
                  <a:srgbClr val="7F7F7F"/>
                </a:solidFill>
                <a:latin typeface="Tahoma"/>
                <a:cs typeface="Tahoma"/>
              </a:rPr>
              <a:t>6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0AF9CC66-B997-4D4D-B964-DA94B96D72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898439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70" dirty="0"/>
              <a:t>Структура доклада и презентации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393FF312-82C9-06F6-4AA2-87FD6C8DEEAD}"/>
              </a:ext>
            </a:extLst>
          </p:cNvPr>
          <p:cNvSpPr txBox="1"/>
          <p:nvPr/>
        </p:nvSpPr>
        <p:spPr>
          <a:xfrm>
            <a:off x="613105" y="2672698"/>
            <a:ext cx="6088796" cy="1947328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745"/>
              </a:spcBef>
            </a:pPr>
            <a:r>
              <a:rPr lang="ru-RU" sz="1050" b="1" spc="-20" dirty="0">
                <a:latin typeface="Tahoma"/>
                <a:cs typeface="Tahoma"/>
              </a:rPr>
              <a:t>Содержание предлагаемых изменений, которые необходимо внести в программу развития</a:t>
            </a:r>
          </a:p>
          <a:p>
            <a:pPr marL="34290">
              <a:lnSpc>
                <a:spcPct val="100000"/>
              </a:lnSpc>
              <a:spcBef>
                <a:spcPts val="745"/>
              </a:spcBef>
            </a:pPr>
            <a:r>
              <a:rPr lang="ru-RU" sz="1050" spc="45" dirty="0">
                <a:solidFill>
                  <a:srgbClr val="898B91"/>
                </a:solidFill>
                <a:latin typeface="Tahoma"/>
                <a:cs typeface="Tahoma"/>
              </a:rPr>
              <a:t>1-2</a:t>
            </a:r>
            <a:r>
              <a:rPr lang="ru-RU" sz="105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lang="ru-RU" sz="105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lang="ru-RU" sz="105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lang="ru-RU" sz="1050" spc="50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lang="ru-RU" sz="1050" spc="60" dirty="0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lang="ru-RU" sz="1050" spc="80" dirty="0">
                <a:solidFill>
                  <a:srgbClr val="898B91"/>
                </a:solidFill>
                <a:latin typeface="Tahoma"/>
                <a:cs typeface="Tahoma"/>
              </a:rPr>
              <a:t>д</a:t>
            </a:r>
            <a:r>
              <a:rPr lang="ru-RU" sz="1050" spc="55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endParaRPr lang="ru-RU" sz="10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 dirty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000" spc="55" dirty="0">
                <a:solidFill>
                  <a:srgbClr val="0D0D0D"/>
                </a:solidFill>
                <a:latin typeface="Tahoma"/>
                <a:cs typeface="Tahoma"/>
              </a:rPr>
              <a:t>Основные содержательные изменения, которые необходимо учесть при реализации программы развития в 2023-2030 году:</a:t>
            </a:r>
          </a:p>
          <a:p>
            <a:pPr marL="603885" marR="5080" indent="-285750">
              <a:spcBef>
                <a:spcPts val="130"/>
              </a:spcBef>
              <a:buClr>
                <a:srgbClr val="F32735"/>
              </a:buClr>
              <a:buFont typeface="Tahoma" panose="020B0604030504040204" pitchFamily="34" charset="0"/>
              <a:buChar char="—"/>
              <a:tabLst>
                <a:tab pos="297815" algn="l"/>
                <a:tab pos="298450" algn="l"/>
              </a:tabLst>
            </a:pPr>
            <a:r>
              <a:rPr lang="ru-RU" sz="1000" spc="45" dirty="0">
                <a:solidFill>
                  <a:srgbClr val="0D0D0D"/>
                </a:solidFill>
                <a:latin typeface="Tahoma"/>
                <a:cs typeface="Tahoma"/>
              </a:rPr>
              <a:t>внесение изменений в разделы программы развития университета, правки в структуру стратегических проектов и их содержание;</a:t>
            </a:r>
          </a:p>
          <a:p>
            <a:pPr marL="603885" marR="5080" indent="-285750">
              <a:spcBef>
                <a:spcPts val="130"/>
              </a:spcBef>
              <a:buClr>
                <a:srgbClr val="F32735"/>
              </a:buClr>
              <a:buFont typeface="Tahoma" panose="020B0604030504040204" pitchFamily="34" charset="0"/>
              <a:buChar char="—"/>
              <a:tabLst>
                <a:tab pos="297815" algn="l"/>
                <a:tab pos="298450" algn="l"/>
              </a:tabLst>
            </a:pPr>
            <a:r>
              <a:rPr lang="ru-RU" sz="1000" spc="45" dirty="0">
                <a:solidFill>
                  <a:srgbClr val="0D0D0D"/>
                </a:solidFill>
                <a:latin typeface="Tahoma"/>
                <a:cs typeface="Tahoma"/>
              </a:rPr>
              <a:t>описание изменения применяемых подходов при реализации программы развития университета;</a:t>
            </a:r>
          </a:p>
          <a:p>
            <a:pPr marL="603885" marR="5080" indent="-285750">
              <a:spcBef>
                <a:spcPts val="130"/>
              </a:spcBef>
              <a:buClr>
                <a:srgbClr val="F32735"/>
              </a:buClr>
              <a:buFont typeface="Tahoma" panose="020B0604030504040204" pitchFamily="34" charset="0"/>
              <a:buChar char="—"/>
              <a:tabLst>
                <a:tab pos="297815" algn="l"/>
                <a:tab pos="298450" algn="l"/>
              </a:tabLst>
            </a:pPr>
            <a:r>
              <a:rPr lang="ru-RU" sz="1000" spc="45" dirty="0">
                <a:solidFill>
                  <a:srgbClr val="0D0D0D"/>
                </a:solidFill>
                <a:latin typeface="Tahoma"/>
                <a:cs typeface="Tahoma"/>
              </a:rPr>
              <a:t>внесение изменений в систему управления программой развития университета. </a:t>
            </a:r>
            <a:endParaRPr lang="ru-RU" sz="1000" spc="60" dirty="0">
              <a:solidFill>
                <a:srgbClr val="0D0D0D"/>
              </a:solidFill>
              <a:latin typeface="Tahoma"/>
              <a:cs typeface="Tahoma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69A8E21-781F-FA77-59FD-61E05D36C8E0}"/>
              </a:ext>
            </a:extLst>
          </p:cNvPr>
          <p:cNvSpPr/>
          <p:nvPr/>
        </p:nvSpPr>
        <p:spPr>
          <a:xfrm>
            <a:off x="8942831" y="465876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0E0B05-F75E-E718-B281-45F84105A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069"/>
          <a:stretch/>
        </p:blipFill>
        <p:spPr>
          <a:xfrm>
            <a:off x="9177683" y="519217"/>
            <a:ext cx="2292102" cy="3268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1020359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Verdana" panose="020B0604030504040204" pitchFamily="34" charset="0"/>
                <a:ea typeface="Verdana" panose="020B0604030504040204" pitchFamily="34" charset="0"/>
              </a:rPr>
              <a:t>Рекомендации по оформлению презентации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6805" y="2928620"/>
            <a:ext cx="3695595" cy="2216441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65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Краткое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тезисное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изложение</a:t>
            </a:r>
            <a:endParaRPr sz="1200" dirty="0">
              <a:latin typeface="Tahoma"/>
              <a:cs typeface="Tahoma"/>
            </a:endParaRPr>
          </a:p>
          <a:p>
            <a:pPr marL="298450" marR="966469" indent="-285750">
              <a:lnSpc>
                <a:spcPct val="145000"/>
              </a:lnSpc>
              <a:spcBef>
                <a:spcPts val="12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Соблюдение</a:t>
            </a:r>
            <a:r>
              <a:rPr sz="1200" spc="-9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единого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стиля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презентации</a:t>
            </a:r>
            <a:endParaRPr sz="1200" dirty="0">
              <a:latin typeface="Tahoma"/>
              <a:cs typeface="Tahoma"/>
            </a:endParaRPr>
          </a:p>
          <a:p>
            <a:pPr marL="298450" marR="388620" indent="-285750">
              <a:lnSpc>
                <a:spcPct val="15330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0" dirty="0" err="1">
                <a:solidFill>
                  <a:srgbClr val="0D0D0D"/>
                </a:solidFill>
                <a:latin typeface="Tahoma"/>
                <a:cs typeface="Tahoma"/>
              </a:rPr>
              <a:t>Вспомогательная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 err="1">
                <a:solidFill>
                  <a:srgbClr val="0D0D0D"/>
                </a:solidFill>
                <a:latin typeface="Tahoma"/>
                <a:cs typeface="Tahoma"/>
              </a:rPr>
              <a:t>информация</a:t>
            </a:r>
            <a:br>
              <a:rPr lang="ru-RU" sz="1200" spc="50" dirty="0">
                <a:solidFill>
                  <a:srgbClr val="0D0D0D"/>
                </a:solidFill>
                <a:latin typeface="Tahoma"/>
                <a:cs typeface="Tahoma"/>
              </a:rPr>
            </a:br>
            <a:r>
              <a:rPr sz="1200" spc="60" dirty="0" err="1">
                <a:solidFill>
                  <a:srgbClr val="0D0D0D"/>
                </a:solidFill>
                <a:latin typeface="Tahoma"/>
                <a:cs typeface="Tahoma"/>
              </a:rPr>
              <a:t>не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должна</a:t>
            </a:r>
            <a:r>
              <a:rPr sz="1200" spc="-9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преобладать</a:t>
            </a:r>
            <a:r>
              <a:rPr sz="1200" spc="-9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над</a:t>
            </a:r>
            <a:r>
              <a:rPr sz="1200" spc="-9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основной</a:t>
            </a:r>
            <a:endParaRPr sz="1200" dirty="0">
              <a:latin typeface="Tahoma"/>
              <a:cs typeface="Tahoma"/>
            </a:endParaRPr>
          </a:p>
          <a:p>
            <a:pPr marL="298450" marR="5080" indent="-285750">
              <a:lnSpc>
                <a:spcPts val="221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Используйте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анимацию</a:t>
            </a:r>
            <a:r>
              <a:rPr lang="ru-RU" sz="1200" spc="55" dirty="0">
                <a:solidFill>
                  <a:srgbClr val="0D0D0D"/>
                </a:solidFill>
                <a:latin typeface="Tahoma"/>
                <a:cs typeface="Tahoma"/>
              </a:rPr>
              <a:t>,</a:t>
            </a:r>
            <a:br>
              <a:rPr lang="ru-RU" sz="1200" spc="-90" dirty="0">
                <a:solidFill>
                  <a:srgbClr val="0D0D0D"/>
                </a:solidFill>
                <a:latin typeface="Tahoma"/>
                <a:cs typeface="Tahoma"/>
              </a:rPr>
            </a:br>
            <a:r>
              <a:rPr sz="1200" spc="40" dirty="0" err="1">
                <a:solidFill>
                  <a:srgbClr val="0D0D0D"/>
                </a:solidFill>
                <a:latin typeface="Tahoma"/>
                <a:cs typeface="Tahoma"/>
              </a:rPr>
              <a:t>только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если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 err="1">
                <a:solidFill>
                  <a:srgbClr val="0D0D0D"/>
                </a:solidFill>
                <a:latin typeface="Tahoma"/>
                <a:cs typeface="Tahoma"/>
              </a:rPr>
              <a:t>она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необходима</a:t>
            </a:r>
            <a:br>
              <a:rPr lang="ru-RU" sz="1200" spc="-85" dirty="0">
                <a:solidFill>
                  <a:srgbClr val="0D0D0D"/>
                </a:solidFill>
                <a:latin typeface="Tahoma"/>
                <a:cs typeface="Tahoma"/>
              </a:rPr>
            </a:b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в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логике</a:t>
            </a:r>
            <a:r>
              <a:rPr lang="ru-RU" sz="1200" spc="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повествования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576" y="2607564"/>
            <a:ext cx="1727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Tahoma"/>
                <a:cs typeface="Tahoma"/>
              </a:rPr>
              <a:t>Б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35" dirty="0">
                <a:latin typeface="Tahoma"/>
                <a:cs typeface="Tahoma"/>
              </a:rPr>
              <a:t>з</a:t>
            </a:r>
            <a:r>
              <a:rPr sz="1400" b="1" spc="-30" dirty="0">
                <a:latin typeface="Tahoma"/>
                <a:cs typeface="Tahoma"/>
              </a:rPr>
              <a:t>о</a:t>
            </a:r>
            <a:r>
              <a:rPr sz="1400" b="1" spc="-40" dirty="0">
                <a:latin typeface="Tahoma"/>
                <a:cs typeface="Tahoma"/>
              </a:rPr>
              <a:t>в</a:t>
            </a:r>
            <a:r>
              <a:rPr sz="1400" b="1" spc="-70" dirty="0">
                <a:latin typeface="Tahoma"/>
                <a:cs typeface="Tahoma"/>
              </a:rPr>
              <a:t>ые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75" dirty="0">
                <a:latin typeface="Tahoma"/>
                <a:cs typeface="Tahoma"/>
              </a:rPr>
              <a:t>п</a:t>
            </a:r>
            <a:r>
              <a:rPr sz="1400" b="1" spc="-25" dirty="0">
                <a:latin typeface="Tahoma"/>
                <a:cs typeface="Tahoma"/>
              </a:rPr>
              <a:t>р</a:t>
            </a:r>
            <a:r>
              <a:rPr sz="1400" b="1" spc="-65" dirty="0">
                <a:latin typeface="Tahoma"/>
                <a:cs typeface="Tahoma"/>
              </a:rPr>
              <a:t>ин</a:t>
            </a:r>
            <a:r>
              <a:rPr sz="1400" b="1" spc="-35" dirty="0">
                <a:latin typeface="Tahoma"/>
                <a:cs typeface="Tahoma"/>
              </a:rPr>
              <a:t>ц</a:t>
            </a:r>
            <a:r>
              <a:rPr sz="1400" b="1" spc="-65" dirty="0">
                <a:latin typeface="Tahoma"/>
                <a:cs typeface="Tahoma"/>
              </a:rPr>
              <a:t>и</a:t>
            </a:r>
            <a:r>
              <a:rPr sz="1400" b="1" spc="-75" dirty="0">
                <a:latin typeface="Tahoma"/>
                <a:cs typeface="Tahoma"/>
              </a:rPr>
              <a:t>п</a:t>
            </a:r>
            <a:r>
              <a:rPr sz="1400" b="1" spc="-135" dirty="0">
                <a:latin typeface="Tahoma"/>
                <a:cs typeface="Tahoma"/>
              </a:rPr>
              <a:t>ы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277" y="1464952"/>
            <a:ext cx="899999" cy="8999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312400" y="2937764"/>
            <a:ext cx="3357879" cy="27838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8450" marR="109855" indent="-285750">
              <a:lnSpc>
                <a:spcPct val="150600"/>
              </a:lnSpc>
              <a:spcBef>
                <a:spcPts val="14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80" dirty="0">
                <a:solidFill>
                  <a:srgbClr val="0D0D0D"/>
                </a:solidFill>
                <a:latin typeface="Tahoma"/>
                <a:cs typeface="Tahoma"/>
              </a:rPr>
              <a:t>Все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данные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предоставляются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на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 err="1">
                <a:solidFill>
                  <a:srgbClr val="0D0D0D"/>
                </a:solidFill>
                <a:latin typeface="Tahoma"/>
                <a:cs typeface="Tahoma"/>
              </a:rPr>
              <a:t>конец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0D0D0D"/>
                </a:solidFill>
                <a:latin typeface="Tahoma"/>
                <a:cs typeface="Tahoma"/>
              </a:rPr>
              <a:t>202</a:t>
            </a:r>
            <a:r>
              <a:rPr lang="ru-RU" sz="1200" spc="25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r>
              <a:rPr sz="1200" spc="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года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или дополнительно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 указывается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период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актуальности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данных</a:t>
            </a:r>
            <a:endParaRPr sz="1200" dirty="0">
              <a:latin typeface="Tahoma"/>
              <a:cs typeface="Tahoma"/>
            </a:endParaRPr>
          </a:p>
          <a:p>
            <a:pPr marL="298450" marR="5080" indent="-285750">
              <a:lnSpc>
                <a:spcPct val="150000"/>
              </a:lnSpc>
              <a:spcBef>
                <a:spcPts val="45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Размещайте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на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слайдах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0D0D0D"/>
                </a:solidFill>
                <a:latin typeface="Tahoma"/>
                <a:cs typeface="Tahoma"/>
              </a:rPr>
              <a:t>только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0D0D0D"/>
                </a:solidFill>
                <a:latin typeface="Tahoma"/>
                <a:cs typeface="Tahoma"/>
              </a:rPr>
              <a:t>данные,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которые наилучшим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образом </a:t>
            </a:r>
            <a:r>
              <a:rPr sz="1200" spc="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0D0D0D"/>
                </a:solidFill>
                <a:latin typeface="Tahoma"/>
                <a:cs typeface="Tahoma"/>
              </a:rPr>
              <a:t>иллюстрируют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успехи</a:t>
            </a:r>
            <a:r>
              <a:rPr sz="12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университета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или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планируемые </a:t>
            </a:r>
            <a:r>
              <a:rPr sz="1200" spc="25" dirty="0">
                <a:solidFill>
                  <a:srgbClr val="0D0D0D"/>
                </a:solidFill>
                <a:latin typeface="Tahoma"/>
                <a:cs typeface="Tahoma"/>
              </a:rPr>
              <a:t>результаты.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Избегайте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информационной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перенасыщенности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слайдов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4170" y="2607564"/>
            <a:ext cx="22237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Tahoma"/>
                <a:cs typeface="Tahoma"/>
              </a:rPr>
              <a:t>Пре</a:t>
            </a:r>
            <a:r>
              <a:rPr sz="1400" b="1" spc="-45" dirty="0">
                <a:latin typeface="Tahoma"/>
                <a:cs typeface="Tahoma"/>
              </a:rPr>
              <a:t>д</a:t>
            </a:r>
            <a:r>
              <a:rPr sz="1400" b="1" spc="-30" dirty="0">
                <a:latin typeface="Tahoma"/>
                <a:cs typeface="Tahoma"/>
              </a:rPr>
              <a:t>о</a:t>
            </a:r>
            <a:r>
              <a:rPr sz="1400" b="1" spc="60" dirty="0">
                <a:latin typeface="Tahoma"/>
                <a:cs typeface="Tahoma"/>
              </a:rPr>
              <a:t>с</a:t>
            </a:r>
            <a:r>
              <a:rPr sz="1400" b="1" spc="-45" dirty="0">
                <a:latin typeface="Tahoma"/>
                <a:cs typeface="Tahoma"/>
              </a:rPr>
              <a:t>т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-40" dirty="0">
                <a:latin typeface="Tahoma"/>
                <a:cs typeface="Tahoma"/>
              </a:rPr>
              <a:t>в</a:t>
            </a:r>
            <a:r>
              <a:rPr sz="1400" b="1" spc="-85" dirty="0">
                <a:latin typeface="Tahoma"/>
                <a:cs typeface="Tahoma"/>
              </a:rPr>
              <a:t>л</a:t>
            </a:r>
            <a:r>
              <a:rPr sz="1400" b="1" spc="-15" dirty="0">
                <a:latin typeface="Tahoma"/>
                <a:cs typeface="Tahoma"/>
              </a:rPr>
              <a:t>е</a:t>
            </a:r>
            <a:r>
              <a:rPr sz="1400" b="1" spc="-65" dirty="0">
                <a:latin typeface="Tahoma"/>
                <a:cs typeface="Tahoma"/>
              </a:rPr>
              <a:t>ни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да</a:t>
            </a:r>
            <a:r>
              <a:rPr sz="1400" b="1" spc="-65" dirty="0">
                <a:latin typeface="Tahoma"/>
                <a:cs typeface="Tahoma"/>
              </a:rPr>
              <a:t>нн</a:t>
            </a:r>
            <a:r>
              <a:rPr sz="1400" b="1" spc="-85" dirty="0">
                <a:latin typeface="Tahoma"/>
                <a:cs typeface="Tahoma"/>
              </a:rPr>
              <a:t>ых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39871" y="1464952"/>
            <a:ext cx="899999" cy="8999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093567" y="2937764"/>
            <a:ext cx="3115945" cy="27838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8450" marR="10795" indent="-285750">
              <a:lnSpc>
                <a:spcPct val="150600"/>
              </a:lnSpc>
              <a:spcBef>
                <a:spcPts val="14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Выделяйте ключевые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моменты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размером,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жирным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начертанием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или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цветом.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Избегайте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цветовой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перенасыщенности</a:t>
            </a:r>
            <a:endParaRPr sz="1200">
              <a:latin typeface="Tahoma"/>
              <a:cs typeface="Tahoma"/>
            </a:endParaRPr>
          </a:p>
          <a:p>
            <a:pPr marL="298450" marR="135255" indent="-285750">
              <a:lnSpc>
                <a:spcPct val="147800"/>
              </a:lnSpc>
              <a:spcBef>
                <a:spcPts val="8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Придерживайтесь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выбранной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темы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презентации, цветовой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схемы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форматирования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макетов по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всей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презентации</a:t>
            </a:r>
            <a:endParaRPr sz="1200">
              <a:latin typeface="Tahoma"/>
              <a:cs typeface="Tahoma"/>
            </a:endParaRPr>
          </a:p>
          <a:p>
            <a:pPr marL="298450" marR="5080" indent="-285750">
              <a:lnSpc>
                <a:spcPct val="15330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Допускается использование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корпоративных</a:t>
            </a:r>
            <a:r>
              <a:rPr sz="12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цветов</a:t>
            </a:r>
            <a:r>
              <a:rPr sz="12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университета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15339" y="2607564"/>
            <a:ext cx="15875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latin typeface="Tahoma"/>
                <a:cs typeface="Tahoma"/>
              </a:rPr>
              <a:t>Ди</a:t>
            </a:r>
            <a:r>
              <a:rPr sz="1400" b="1" spc="35" dirty="0">
                <a:latin typeface="Tahoma"/>
                <a:cs typeface="Tahoma"/>
              </a:rPr>
              <a:t>з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-65" dirty="0">
                <a:latin typeface="Tahoma"/>
                <a:cs typeface="Tahoma"/>
              </a:rPr>
              <a:t>й</a:t>
            </a:r>
            <a:r>
              <a:rPr sz="1400" b="1" spc="-60" dirty="0">
                <a:latin typeface="Tahoma"/>
                <a:cs typeface="Tahoma"/>
              </a:rPr>
              <a:t>н</a:t>
            </a:r>
            <a:r>
              <a:rPr sz="1400" b="1" spc="-105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и</a:t>
            </a:r>
            <a:r>
              <a:rPr sz="1400" b="1" spc="-105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в</a:t>
            </a:r>
            <a:r>
              <a:rPr sz="1400" b="1" spc="-15" dirty="0">
                <a:latin typeface="Tahoma"/>
                <a:cs typeface="Tahoma"/>
              </a:rPr>
              <a:t>ё</a:t>
            </a:r>
            <a:r>
              <a:rPr sz="1400" b="1" spc="-25" dirty="0">
                <a:latin typeface="Tahoma"/>
                <a:cs typeface="Tahoma"/>
              </a:rPr>
              <a:t>р</a:t>
            </a:r>
            <a:r>
              <a:rPr sz="1400" b="1" spc="60" dirty="0">
                <a:latin typeface="Tahoma"/>
                <a:cs typeface="Tahoma"/>
              </a:rPr>
              <a:t>с</a:t>
            </a:r>
            <a:r>
              <a:rPr sz="1400" b="1" spc="-10" dirty="0">
                <a:latin typeface="Tahoma"/>
                <a:cs typeface="Tahoma"/>
              </a:rPr>
              <a:t>т</a:t>
            </a:r>
            <a:r>
              <a:rPr sz="1400" b="1" spc="-50" dirty="0">
                <a:latin typeface="Tahoma"/>
                <a:cs typeface="Tahoma"/>
              </a:rPr>
              <a:t>к</a:t>
            </a:r>
            <a:r>
              <a:rPr sz="1400" b="1" spc="-30" dirty="0">
                <a:latin typeface="Tahoma"/>
                <a:cs typeface="Tahoma"/>
              </a:rPr>
              <a:t>а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21040" y="1464952"/>
            <a:ext cx="899999" cy="8999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429462" y="6153403"/>
            <a:ext cx="1701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lang="ru-RU" sz="1200" spc="75" dirty="0">
                <a:solidFill>
                  <a:srgbClr val="7F7F7F"/>
                </a:solidFill>
                <a:latin typeface="Tahoma"/>
                <a:cs typeface="Tahoma"/>
              </a:rPr>
              <a:t>7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472" y="5755132"/>
            <a:ext cx="742472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2F2F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Цвета и типографика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509819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75" dirty="0">
                <a:latin typeface="Verdana" panose="020B0604030504040204" pitchFamily="34" charset="0"/>
                <a:ea typeface="Verdana" panose="020B0604030504040204" pitchFamily="34" charset="0"/>
              </a:rPr>
              <a:t>Ц</a:t>
            </a:r>
            <a:r>
              <a:rPr sz="3000" spc="-55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sz="3000" spc="-85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sz="3000" spc="-65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sz="3000" spc="-55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sz="3000" spc="-114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sz="3000" spc="-85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sz="3000" spc="-95" dirty="0">
                <a:latin typeface="Verdana" panose="020B0604030504040204" pitchFamily="34" charset="0"/>
                <a:ea typeface="Verdana" panose="020B0604030504040204" pitchFamily="34" charset="0"/>
              </a:rPr>
              <a:t>я</a:t>
            </a:r>
            <a:r>
              <a:rPr sz="3000" spc="-21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000" spc="-150" dirty="0"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sz="3000" spc="-85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sz="3000" spc="-175" dirty="0"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sz="3000" spc="-170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sz="3000" spc="-35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sz="3000" spc="-75" dirty="0">
                <a:latin typeface="Verdana" panose="020B0604030504040204" pitchFamily="34" charset="0"/>
                <a:ea typeface="Verdana" panose="020B0604030504040204" pitchFamily="34" charset="0"/>
              </a:rPr>
              <a:t>ра</a:t>
            </a:r>
            <a:endParaRPr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6804" y="1537715"/>
            <a:ext cx="14478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70" dirty="0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в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35" dirty="0">
                <a:solidFill>
                  <a:srgbClr val="898B91"/>
                </a:solidFill>
                <a:latin typeface="Tahoma"/>
                <a:cs typeface="Tahoma"/>
              </a:rPr>
              <a:t>ы</a:t>
            </a:r>
            <a:r>
              <a:rPr sz="1400" spc="75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ц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в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29462" y="6153403"/>
            <a:ext cx="170180" cy="2082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1200" spc="75" dirty="0">
                <a:solidFill>
                  <a:srgbClr val="7F7F7F"/>
                </a:solidFill>
                <a:latin typeface="Tahoma"/>
                <a:cs typeface="Tahoma"/>
              </a:rPr>
              <a:t>9</a:t>
            </a:fld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375" y="1979113"/>
            <a:ext cx="2056130" cy="1450340"/>
          </a:xfrm>
          <a:prstGeom prst="rect">
            <a:avLst/>
          </a:prstGeom>
          <a:solidFill>
            <a:srgbClr val="F32735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Красный</a:t>
            </a:r>
            <a:endParaRPr sz="1400">
              <a:latin typeface="Tahoma"/>
              <a:cs typeface="Tahoma"/>
            </a:endParaRPr>
          </a:p>
          <a:p>
            <a:pPr marL="253365" marR="774700">
              <a:lnSpc>
                <a:spcPct val="151700"/>
              </a:lnSpc>
              <a:spcBef>
                <a:spcPts val="1185"/>
              </a:spcBef>
            </a:pP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R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2</a:t>
            </a:r>
            <a:r>
              <a:rPr sz="1200" spc="80" dirty="0">
                <a:solidFill>
                  <a:srgbClr val="F2F2F2"/>
                </a:solidFill>
                <a:latin typeface="Tahoma"/>
                <a:cs typeface="Tahoma"/>
              </a:rPr>
              <a:t>4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3</a:t>
            </a:r>
            <a:r>
              <a:rPr sz="1200" spc="-8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G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3</a:t>
            </a:r>
            <a:r>
              <a:rPr sz="1200" spc="70" dirty="0">
                <a:solidFill>
                  <a:srgbClr val="F2F2F2"/>
                </a:solidFill>
                <a:latin typeface="Tahoma"/>
                <a:cs typeface="Tahoma"/>
              </a:rPr>
              <a:t>9</a:t>
            </a:r>
            <a:r>
              <a:rPr sz="1200" spc="-8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B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5</a:t>
            </a:r>
            <a:r>
              <a:rPr sz="1200" spc="30" dirty="0">
                <a:solidFill>
                  <a:srgbClr val="F2F2F2"/>
                </a:solidFill>
                <a:latin typeface="Tahoma"/>
                <a:cs typeface="Tahoma"/>
              </a:rPr>
              <a:t>3  </a:t>
            </a:r>
            <a:r>
              <a:rPr sz="1200" spc="20" dirty="0">
                <a:solidFill>
                  <a:srgbClr val="F2F2F2"/>
                </a:solidFill>
                <a:latin typeface="Tahoma"/>
                <a:cs typeface="Tahoma"/>
              </a:rPr>
              <a:t>#F32735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8251" y="1979113"/>
            <a:ext cx="2056130" cy="1450340"/>
          </a:xfrm>
          <a:prstGeom prst="rect">
            <a:avLst/>
          </a:prstGeom>
          <a:solidFill>
            <a:srgbClr val="202D62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Синий</a:t>
            </a:r>
            <a:endParaRPr sz="1400">
              <a:latin typeface="Tahoma"/>
              <a:cs typeface="Tahoma"/>
            </a:endParaRPr>
          </a:p>
          <a:p>
            <a:pPr marL="253365" marR="859790">
              <a:lnSpc>
                <a:spcPct val="151700"/>
              </a:lnSpc>
              <a:spcBef>
                <a:spcPts val="1185"/>
              </a:spcBef>
            </a:pP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R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32</a:t>
            </a:r>
            <a:r>
              <a:rPr sz="1200" spc="-75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G</a:t>
            </a:r>
            <a:r>
              <a:rPr sz="1200" spc="80" dirty="0">
                <a:solidFill>
                  <a:srgbClr val="F2F2F2"/>
                </a:solidFill>
                <a:latin typeface="Tahoma"/>
                <a:cs typeface="Tahoma"/>
              </a:rPr>
              <a:t>4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5</a:t>
            </a:r>
            <a:r>
              <a:rPr sz="1200" spc="-75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B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9</a:t>
            </a:r>
            <a:r>
              <a:rPr sz="1200" spc="55" dirty="0">
                <a:solidFill>
                  <a:srgbClr val="F2F2F2"/>
                </a:solidFill>
                <a:latin typeface="Tahoma"/>
                <a:cs typeface="Tahoma"/>
              </a:rPr>
              <a:t>8  </a:t>
            </a:r>
            <a:r>
              <a:rPr sz="1200" spc="30" dirty="0">
                <a:solidFill>
                  <a:srgbClr val="F2F2F2"/>
                </a:solidFill>
                <a:latin typeface="Tahoma"/>
                <a:cs typeface="Tahoma"/>
              </a:rPr>
              <a:t>#202D62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6602" y="1979113"/>
            <a:ext cx="2056130" cy="1450340"/>
          </a:xfrm>
          <a:prstGeom prst="rect">
            <a:avLst/>
          </a:prstGeom>
          <a:ln w="12700">
            <a:solidFill>
              <a:srgbClr val="D9D9D9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65" dirty="0">
                <a:latin typeface="Tahoma"/>
                <a:cs typeface="Tahoma"/>
              </a:rPr>
              <a:t>Белый</a:t>
            </a:r>
            <a:endParaRPr sz="1400">
              <a:latin typeface="Tahoma"/>
              <a:cs typeface="Tahoma"/>
            </a:endParaRPr>
          </a:p>
          <a:p>
            <a:pPr marL="253365" marR="605790">
              <a:lnSpc>
                <a:spcPct val="151700"/>
              </a:lnSpc>
              <a:spcBef>
                <a:spcPts val="1185"/>
              </a:spcBef>
            </a:pPr>
            <a:r>
              <a:rPr sz="1200" spc="65" dirty="0">
                <a:latin typeface="Tahoma"/>
                <a:cs typeface="Tahoma"/>
              </a:rPr>
              <a:t>R</a:t>
            </a:r>
            <a:r>
              <a:rPr sz="1200" spc="40" dirty="0">
                <a:latin typeface="Tahoma"/>
                <a:cs typeface="Tahoma"/>
              </a:rPr>
              <a:t>255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G</a:t>
            </a:r>
            <a:r>
              <a:rPr sz="1200" spc="40" dirty="0">
                <a:latin typeface="Tahoma"/>
                <a:cs typeface="Tahoma"/>
              </a:rPr>
              <a:t>255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B</a:t>
            </a:r>
            <a:r>
              <a:rPr sz="1200" spc="30" dirty="0">
                <a:latin typeface="Tahoma"/>
                <a:cs typeface="Tahoma"/>
              </a:rPr>
              <a:t>255  </a:t>
            </a:r>
            <a:r>
              <a:rPr sz="1200" spc="60" dirty="0">
                <a:latin typeface="Tahoma"/>
                <a:cs typeface="Tahoma"/>
              </a:rPr>
              <a:t>#FFFFFF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17480" y="1979113"/>
            <a:ext cx="2056130" cy="1450340"/>
          </a:xfrm>
          <a:prstGeom prst="rect">
            <a:avLst/>
          </a:prstGeom>
          <a:solidFill>
            <a:srgbClr val="0D0D0D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Черный</a:t>
            </a:r>
            <a:endParaRPr sz="1400">
              <a:latin typeface="Tahoma"/>
              <a:cs typeface="Tahoma"/>
            </a:endParaRPr>
          </a:p>
          <a:p>
            <a:pPr marL="253365" marR="1119505">
              <a:lnSpc>
                <a:spcPct val="151700"/>
              </a:lnSpc>
              <a:spcBef>
                <a:spcPts val="1185"/>
              </a:spcBef>
            </a:pP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R</a:t>
            </a:r>
            <a:r>
              <a:rPr sz="1200" spc="85" dirty="0">
                <a:solidFill>
                  <a:srgbClr val="F2F2F2"/>
                </a:solidFill>
                <a:latin typeface="Tahoma"/>
                <a:cs typeface="Tahoma"/>
              </a:rPr>
              <a:t>0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G</a:t>
            </a:r>
            <a:r>
              <a:rPr sz="1200" spc="85" dirty="0">
                <a:solidFill>
                  <a:srgbClr val="F2F2F2"/>
                </a:solidFill>
                <a:latin typeface="Tahoma"/>
                <a:cs typeface="Tahoma"/>
              </a:rPr>
              <a:t>0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B</a:t>
            </a:r>
            <a:r>
              <a:rPr sz="1200" spc="60" dirty="0">
                <a:solidFill>
                  <a:srgbClr val="F2F2F2"/>
                </a:solidFill>
                <a:latin typeface="Tahoma"/>
                <a:cs typeface="Tahoma"/>
              </a:rPr>
              <a:t>0  </a:t>
            </a:r>
            <a:r>
              <a:rPr sz="1200" spc="-65" dirty="0">
                <a:solidFill>
                  <a:srgbClr val="F2F2F2"/>
                </a:solidFill>
                <a:latin typeface="Tahoma"/>
                <a:cs typeface="Tahoma"/>
              </a:rPr>
              <a:t>#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000000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6804" y="3942588"/>
            <a:ext cx="205676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Д</a:t>
            </a:r>
            <a:r>
              <a:rPr sz="1400" spc="70" dirty="0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п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ни</a:t>
            </a:r>
            <a:r>
              <a:rPr sz="1400" spc="15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30" dirty="0">
                <a:solidFill>
                  <a:srgbClr val="898B91"/>
                </a:solidFill>
                <a:latin typeface="Tahoma"/>
                <a:cs typeface="Tahoma"/>
              </a:rPr>
              <a:t>ь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35" dirty="0">
                <a:solidFill>
                  <a:srgbClr val="898B91"/>
                </a:solidFill>
                <a:latin typeface="Tahoma"/>
                <a:cs typeface="Tahoma"/>
              </a:rPr>
              <a:t>ы</a:t>
            </a:r>
            <a:r>
              <a:rPr sz="1400" spc="75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ц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в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375" y="4382441"/>
            <a:ext cx="2056130" cy="1450340"/>
          </a:xfrm>
          <a:prstGeom prst="rect">
            <a:avLst/>
          </a:prstGeom>
          <a:solidFill>
            <a:srgbClr val="383A3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b="1" spc="-6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b="1" spc="3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endParaRPr sz="1400">
              <a:latin typeface="Tahoma"/>
              <a:cs typeface="Tahoma"/>
            </a:endParaRPr>
          </a:p>
          <a:p>
            <a:pPr marL="253365" marR="857250">
              <a:lnSpc>
                <a:spcPct val="153300"/>
              </a:lnSpc>
              <a:spcBef>
                <a:spcPts val="1140"/>
              </a:spcBef>
            </a:pP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R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5</a:t>
            </a:r>
            <a:r>
              <a:rPr sz="1200" spc="70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-8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G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75" dirty="0">
                <a:solidFill>
                  <a:srgbClr val="F2F2F2"/>
                </a:solidFill>
                <a:latin typeface="Tahoma"/>
                <a:cs typeface="Tahoma"/>
              </a:rPr>
              <a:t>8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B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30" dirty="0">
                <a:solidFill>
                  <a:srgbClr val="F2F2F2"/>
                </a:solidFill>
                <a:latin typeface="Tahoma"/>
                <a:cs typeface="Tahoma"/>
              </a:rPr>
              <a:t>3  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#383A3F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68251" y="4382441"/>
            <a:ext cx="2056130" cy="1450340"/>
          </a:xfrm>
          <a:prstGeom prst="rect">
            <a:avLst/>
          </a:prstGeom>
          <a:solidFill>
            <a:srgbClr val="A2A2A2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Grey</a:t>
            </a:r>
            <a:endParaRPr sz="1400">
              <a:latin typeface="Tahoma"/>
              <a:cs typeface="Tahoma"/>
            </a:endParaRPr>
          </a:p>
          <a:p>
            <a:pPr marL="253365" marR="638810">
              <a:lnSpc>
                <a:spcPct val="153300"/>
              </a:lnSpc>
              <a:spcBef>
                <a:spcPts val="1140"/>
              </a:spcBef>
            </a:pP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R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1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2</a:t>
            </a:r>
            <a:r>
              <a:rPr sz="1200" spc="-75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G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1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2</a:t>
            </a:r>
            <a:r>
              <a:rPr sz="1200" spc="-75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B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1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25" dirty="0">
                <a:solidFill>
                  <a:srgbClr val="F2F2F2"/>
                </a:solidFill>
                <a:latin typeface="Tahoma"/>
                <a:cs typeface="Tahoma"/>
              </a:rPr>
              <a:t>2  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#A2A2A2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36602" y="4382441"/>
            <a:ext cx="2056130" cy="1450340"/>
          </a:xfrm>
          <a:prstGeom prst="rect">
            <a:avLst/>
          </a:prstGeom>
          <a:solidFill>
            <a:srgbClr val="E1E4E8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25" dirty="0">
                <a:latin typeface="Tahoma"/>
                <a:cs typeface="Tahoma"/>
              </a:rPr>
              <a:t>Mid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g</a:t>
            </a:r>
            <a:r>
              <a:rPr sz="1400" b="1" spc="-85" dirty="0">
                <a:latin typeface="Tahoma"/>
                <a:cs typeface="Tahoma"/>
              </a:rPr>
              <a:t>r</a:t>
            </a:r>
            <a:r>
              <a:rPr sz="1400" b="1" spc="-40" dirty="0">
                <a:latin typeface="Tahoma"/>
                <a:cs typeface="Tahoma"/>
              </a:rPr>
              <a:t>e</a:t>
            </a:r>
            <a:r>
              <a:rPr sz="1400" b="1" spc="30" dirty="0">
                <a:latin typeface="Tahoma"/>
                <a:cs typeface="Tahoma"/>
              </a:rPr>
              <a:t>y</a:t>
            </a:r>
            <a:endParaRPr sz="1400">
              <a:latin typeface="Tahoma"/>
              <a:cs typeface="Tahoma"/>
            </a:endParaRPr>
          </a:p>
          <a:p>
            <a:pPr marL="253365" marR="600075">
              <a:lnSpc>
                <a:spcPct val="153300"/>
              </a:lnSpc>
              <a:spcBef>
                <a:spcPts val="1140"/>
              </a:spcBef>
            </a:pPr>
            <a:r>
              <a:rPr sz="1200" spc="65" dirty="0">
                <a:latin typeface="Tahoma"/>
                <a:cs typeface="Tahoma"/>
              </a:rPr>
              <a:t>R</a:t>
            </a:r>
            <a:r>
              <a:rPr sz="1200" spc="40" dirty="0">
                <a:latin typeface="Tahoma"/>
                <a:cs typeface="Tahoma"/>
              </a:rPr>
              <a:t>225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G</a:t>
            </a:r>
            <a:r>
              <a:rPr sz="1200" spc="40" dirty="0">
                <a:latin typeface="Tahoma"/>
                <a:cs typeface="Tahoma"/>
              </a:rPr>
              <a:t>22</a:t>
            </a:r>
            <a:r>
              <a:rPr sz="1200" spc="75" dirty="0">
                <a:latin typeface="Tahoma"/>
                <a:cs typeface="Tahoma"/>
              </a:rPr>
              <a:t>8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B</a:t>
            </a:r>
            <a:r>
              <a:rPr sz="1200" spc="40" dirty="0">
                <a:latin typeface="Tahoma"/>
                <a:cs typeface="Tahoma"/>
              </a:rPr>
              <a:t>32</a:t>
            </a:r>
            <a:r>
              <a:rPr sz="1200" spc="30" dirty="0">
                <a:latin typeface="Tahoma"/>
                <a:cs typeface="Tahoma"/>
              </a:rPr>
              <a:t>3  #E1E4E8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17480" y="4382441"/>
            <a:ext cx="2056130" cy="1450340"/>
          </a:xfrm>
          <a:prstGeom prst="rect">
            <a:avLst/>
          </a:prstGeom>
          <a:solidFill>
            <a:srgbClr val="F4F4F6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25" dirty="0">
                <a:latin typeface="Tahoma"/>
                <a:cs typeface="Tahoma"/>
              </a:rPr>
              <a:t>Li</a:t>
            </a:r>
            <a:r>
              <a:rPr sz="1400" b="1" spc="-35" dirty="0">
                <a:latin typeface="Tahoma"/>
                <a:cs typeface="Tahoma"/>
              </a:rPr>
              <a:t>gh</a:t>
            </a:r>
            <a:r>
              <a:rPr sz="1400" b="1" spc="-25" dirty="0">
                <a:latin typeface="Tahoma"/>
                <a:cs typeface="Tahoma"/>
              </a:rPr>
              <a:t>t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g</a:t>
            </a:r>
            <a:r>
              <a:rPr sz="1400" b="1" spc="-55" dirty="0">
                <a:latin typeface="Tahoma"/>
                <a:cs typeface="Tahoma"/>
              </a:rPr>
              <a:t>r</a:t>
            </a:r>
            <a:r>
              <a:rPr sz="1400" b="1" spc="-40" dirty="0">
                <a:latin typeface="Tahoma"/>
                <a:cs typeface="Tahoma"/>
              </a:rPr>
              <a:t>e</a:t>
            </a:r>
            <a:r>
              <a:rPr sz="1400" b="1" spc="30" dirty="0">
                <a:latin typeface="Tahoma"/>
                <a:cs typeface="Tahoma"/>
              </a:rPr>
              <a:t>y</a:t>
            </a:r>
            <a:endParaRPr sz="1400">
              <a:latin typeface="Tahoma"/>
              <a:cs typeface="Tahoma"/>
            </a:endParaRPr>
          </a:p>
          <a:p>
            <a:pPr marL="253365" marR="577850">
              <a:lnSpc>
                <a:spcPct val="153300"/>
              </a:lnSpc>
              <a:spcBef>
                <a:spcPts val="1140"/>
              </a:spcBef>
            </a:pPr>
            <a:r>
              <a:rPr sz="1200" spc="65" dirty="0">
                <a:latin typeface="Tahoma"/>
                <a:cs typeface="Tahoma"/>
              </a:rPr>
              <a:t>R</a:t>
            </a:r>
            <a:r>
              <a:rPr sz="1200" spc="55" dirty="0">
                <a:latin typeface="Tahoma"/>
                <a:cs typeface="Tahoma"/>
              </a:rPr>
              <a:t>2</a:t>
            </a:r>
            <a:r>
              <a:rPr sz="1200" spc="60" dirty="0">
                <a:latin typeface="Tahoma"/>
                <a:cs typeface="Tahoma"/>
              </a:rPr>
              <a:t>4</a:t>
            </a:r>
            <a:r>
              <a:rPr sz="1200" spc="75" dirty="0">
                <a:latin typeface="Tahoma"/>
                <a:cs typeface="Tahoma"/>
              </a:rPr>
              <a:t>4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G</a:t>
            </a:r>
            <a:r>
              <a:rPr sz="1200" spc="55" dirty="0">
                <a:latin typeface="Tahoma"/>
                <a:cs typeface="Tahoma"/>
              </a:rPr>
              <a:t>2</a:t>
            </a:r>
            <a:r>
              <a:rPr sz="1200" spc="60" dirty="0">
                <a:latin typeface="Tahoma"/>
                <a:cs typeface="Tahoma"/>
              </a:rPr>
              <a:t>4</a:t>
            </a:r>
            <a:r>
              <a:rPr sz="1200" spc="75" dirty="0">
                <a:latin typeface="Tahoma"/>
                <a:cs typeface="Tahoma"/>
              </a:rPr>
              <a:t>4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B</a:t>
            </a:r>
            <a:r>
              <a:rPr sz="1200" spc="55" dirty="0">
                <a:latin typeface="Tahoma"/>
                <a:cs typeface="Tahoma"/>
              </a:rPr>
              <a:t>2</a:t>
            </a:r>
            <a:r>
              <a:rPr sz="1200" spc="60" dirty="0">
                <a:latin typeface="Tahoma"/>
                <a:cs typeface="Tahoma"/>
              </a:rPr>
              <a:t>4</a:t>
            </a:r>
            <a:r>
              <a:rPr sz="1200" spc="50" dirty="0">
                <a:latin typeface="Tahoma"/>
                <a:cs typeface="Tahoma"/>
              </a:rPr>
              <a:t>6  </a:t>
            </a:r>
            <a:r>
              <a:rPr sz="1200" spc="55" dirty="0">
                <a:latin typeface="Tahoma"/>
                <a:cs typeface="Tahoma"/>
              </a:rPr>
              <a:t>#F4F4F6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1380</Words>
  <Application>Microsoft Office PowerPoint</Application>
  <PresentationFormat>Широкоэкранный</PresentationFormat>
  <Paragraphs>358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 MT</vt:lpstr>
      <vt:lpstr>Calibri</vt:lpstr>
      <vt:lpstr>GolosText-Regular</vt:lpstr>
      <vt:lpstr>Tahoma</vt:lpstr>
      <vt:lpstr>Times New Roman</vt:lpstr>
      <vt:lpstr>Verdana</vt:lpstr>
      <vt:lpstr>Office Theme</vt:lpstr>
      <vt:lpstr>Структура доклада и рекомендации по подготовке презентации университета</vt:lpstr>
      <vt:lpstr>Оценка ежегодных отчетов</vt:lpstr>
      <vt:lpstr>Требования к докладу и презентации для участия в заседании Комиссии / подкомиссии </vt:lpstr>
      <vt:lpstr>Требования к докладу для участия в заседании Комиссии / подкомиссии </vt:lpstr>
      <vt:lpstr>Структура доклада и презентации</vt:lpstr>
      <vt:lpstr>Структура доклада и презентации</vt:lpstr>
      <vt:lpstr>Рекомендации по оформлению презентации</vt:lpstr>
      <vt:lpstr>Цвета и типографика</vt:lpstr>
      <vt:lpstr>Цветовая палитра</vt:lpstr>
      <vt:lpstr>Основной шрифт</vt:lpstr>
      <vt:lpstr>Дополнительный допустимый шрифт</vt:lpstr>
      <vt:lpstr>Примеры оформления слайдов</vt:lpstr>
      <vt:lpstr>Заголовок презентации  с названием доклада</vt:lpstr>
      <vt:lpstr>Пример оформления  слайда с текстом</vt:lpstr>
      <vt:lpstr>Пример оформления  слайда с текстом и фото</vt:lpstr>
      <vt:lpstr>Презентация PowerPoint</vt:lpstr>
      <vt:lpstr>Презентация PowerPoint</vt:lpstr>
      <vt:lpstr>Пример слайда с таблицей</vt:lpstr>
      <vt:lpstr>Пример слайда с диаграммой</vt:lpstr>
      <vt:lpstr>Презентация PowerPoint</vt:lpstr>
      <vt:lpstr>Презентация PowerPoint</vt:lpstr>
      <vt:lpstr>Презентация PowerPoint</vt:lpstr>
      <vt:lpstr>Пример сюжетных и навигационных иконок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доклада и требования к презентации  университета</dc:title>
  <dc:creator>Сергей Зверев</dc:creator>
  <cp:lastModifiedBy>Elizaveta Steblyuk</cp:lastModifiedBy>
  <cp:revision>7</cp:revision>
  <dcterms:created xsi:type="dcterms:W3CDTF">2022-10-13T15:52:47Z</dcterms:created>
  <dcterms:modified xsi:type="dcterms:W3CDTF">2022-11-18T13:27:23Z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2022-10-13T00:00:00Z</vt:filetime>
  </property>
  <property fmtid="{D5CDD505-2E9C-101B-9397-08002B2CF9AE}" pid="3" name="LastSaved">
    <vt:filetime>2022-10-13T00:00:00Z</vt:filetime>
  </property>
</Properties>
</file>