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83" r:id="rId3"/>
    <p:sldId id="284" r:id="rId4"/>
    <p:sldId id="290" r:id="rId5"/>
    <p:sldId id="295" r:id="rId6"/>
    <p:sldId id="258" r:id="rId7"/>
    <p:sldId id="296" r:id="rId8"/>
    <p:sldId id="297" r:id="rId9"/>
    <p:sldId id="291" r:id="rId10"/>
    <p:sldId id="292" r:id="rId11"/>
    <p:sldId id="293" r:id="rId12"/>
    <p:sldId id="294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6B"/>
    <a:srgbClr val="9D9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78" d="100"/>
          <a:sy n="78" d="100"/>
        </p:scale>
        <p:origin x="86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E525B-B2DF-47E1-8DB2-A815FF780065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663E4-3F27-47A5-8E27-A07A92621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9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663E4-3F27-47A5-8E27-A07A926210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2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663E4-3F27-47A5-8E27-A07A926210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2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48CE4-8A74-E1CD-B18D-8CF2EAD66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3776FC-E84B-D003-B8A4-17BAA1DC8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29BA2D-2AB5-CE38-F139-ECC3F2531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87318C-D5EF-7217-1D60-C974C48B9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663E4-3F27-47A5-8E27-A07A926210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2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99754-FFF7-999C-BBAC-ECB2F35F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45D8AB-C493-AFA9-8D5B-5570D2F1B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8EBC768-F820-3BA4-DC81-C11BF7A80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81922B-0F08-105D-DE0E-727FF1F9D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663E4-3F27-47A5-8E27-A07A926210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6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6804" y="399288"/>
            <a:ext cx="10958390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6804" y="1601723"/>
            <a:ext cx="3899535" cy="432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473" y="2198115"/>
            <a:ext cx="10887052" cy="1193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888" y="1980460"/>
            <a:ext cx="11022965" cy="397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8975" y="6153403"/>
            <a:ext cx="26162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2.png"/><Relationship Id="rId39" Type="http://schemas.openxmlformats.org/officeDocument/2006/relationships/image" Target="../media/image63.png"/><Relationship Id="rId21" Type="http://schemas.openxmlformats.org/officeDocument/2006/relationships/image" Target="../media/image49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6" Type="http://schemas.openxmlformats.org/officeDocument/2006/relationships/image" Target="../media/image44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1.png"/><Relationship Id="rId32" Type="http://schemas.openxmlformats.org/officeDocument/2006/relationships/image" Target="../media/image19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0.png"/><Relationship Id="rId28" Type="http://schemas.openxmlformats.org/officeDocument/2006/relationships/image" Target="../media/image5.png"/><Relationship Id="rId36" Type="http://schemas.openxmlformats.org/officeDocument/2006/relationships/image" Target="../media/image60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6.png"/><Relationship Id="rId44" Type="http://schemas.openxmlformats.org/officeDocument/2006/relationships/image" Target="../media/image68.png"/><Relationship Id="rId4" Type="http://schemas.openxmlformats.org/officeDocument/2006/relationships/image" Target="../media/image8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9.png"/><Relationship Id="rId27" Type="http://schemas.openxmlformats.org/officeDocument/2006/relationships/image" Target="../media/image53.png"/><Relationship Id="rId30" Type="http://schemas.openxmlformats.org/officeDocument/2006/relationships/image" Target="../media/image55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48" Type="http://schemas.openxmlformats.org/officeDocument/2006/relationships/image" Target="../media/image3.png"/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6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0" Type="http://schemas.openxmlformats.org/officeDocument/2006/relationships/image" Target="../media/image48.png"/><Relationship Id="rId41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120" y="1389393"/>
            <a:ext cx="5114879" cy="54686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2592383"/>
            <a:ext cx="8839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ТРЕБОВАНИЯ К </a:t>
            </a:r>
            <a:b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ПРЕЗЕНТАЦИИ УНИВЕРСИТЕТА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6039" y="5888227"/>
            <a:ext cx="5911081" cy="406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100"/>
              </a:spcBef>
            </a:pPr>
            <a:r>
              <a:rPr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Университет может применить свой корпоративный </a:t>
            </a:r>
            <a:r>
              <a:rPr sz="1200" dirty="0" err="1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стиль</a:t>
            </a:r>
            <a:r>
              <a:rPr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200" dirty="0" err="1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презентации</a:t>
            </a:r>
            <a:br>
              <a:rPr lang="en-US"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</a:br>
            <a:r>
              <a:rPr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 обязательным использованием логотипа программы «</a:t>
            </a:r>
            <a:r>
              <a:rPr sz="1200" dirty="0" err="1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Приоритет</a:t>
            </a:r>
            <a:r>
              <a:rPr lang="ru-RU"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-</a:t>
            </a:r>
            <a:r>
              <a:rPr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2030»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12" y="5902325"/>
            <a:ext cx="406400" cy="40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CE115A-F630-4020-9A7A-8C3ED4CC9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352800" cy="8831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0B60B-E699-D184-A5FA-6B0E783A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DE68980E-E531-B8AF-35B5-AB6BAF3B5AEC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7614215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Критерии оценки программы 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(проекта программы) развития университета</a:t>
            </a:r>
          </a:p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08A6FF04-0E02-487B-EEEF-A639358FF2B8}"/>
              </a:ext>
            </a:extLst>
          </p:cNvPr>
          <p:cNvSpPr txBox="1">
            <a:spLocks/>
          </p:cNvSpPr>
          <p:nvPr/>
        </p:nvSpPr>
        <p:spPr>
          <a:xfrm>
            <a:off x="533400" y="1671039"/>
            <a:ext cx="11381507" cy="10721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Академическое признание и потенциал университета-конкурсанта, в том числе с учетом результатов реализации программы университета-конкурсанта в рамках мер государственной поддержки</a:t>
            </a:r>
          </a:p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5FD125C-FB08-8B0B-6780-8E8701142AC1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FA431-7786-29DB-1681-AF862396B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C23CBC-712D-3197-8401-910C7318D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" y="1671037"/>
            <a:ext cx="644519" cy="644519"/>
          </a:xfrm>
          <a:prstGeom prst="rect">
            <a:avLst/>
          </a:prstGeom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0998D735-D956-DB3C-606E-0E06CB292951}"/>
              </a:ext>
            </a:extLst>
          </p:cNvPr>
          <p:cNvSpPr txBox="1">
            <a:spLocks/>
          </p:cNvSpPr>
          <p:nvPr/>
        </p:nvSpPr>
        <p:spPr>
          <a:xfrm>
            <a:off x="556953" y="2743201"/>
            <a:ext cx="11381507" cy="780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Степень проработанности программы (проекта программы) развития университета-конкурсанта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1AA237-4B63-39BB-06C2-3B1B0A5B4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" y="2743199"/>
            <a:ext cx="644519" cy="644519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6665645E-316C-08BD-3E0F-274AD90DC10A}"/>
              </a:ext>
            </a:extLst>
          </p:cNvPr>
          <p:cNvSpPr txBox="1">
            <a:spLocks/>
          </p:cNvSpPr>
          <p:nvPr/>
        </p:nvSpPr>
        <p:spPr>
          <a:xfrm>
            <a:off x="556953" y="3679529"/>
            <a:ext cx="11381507" cy="936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Интеграция университета-конкурсанта в социально-экономическое развитие субъекта (субъектов) Российской Федерации и (или) вовлеченность в развитие соответствующих отраслей экономики и социальной сферы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99343-5654-A25A-FC7D-540BD2398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" y="3679528"/>
            <a:ext cx="644519" cy="644519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B88A0A94-8AAE-44EA-7DC6-37BB9A5FAEE0}"/>
              </a:ext>
            </a:extLst>
          </p:cNvPr>
          <p:cNvSpPr txBox="1">
            <a:spLocks/>
          </p:cNvSpPr>
          <p:nvPr/>
        </p:nvSpPr>
        <p:spPr>
          <a:xfrm>
            <a:off x="520931" y="4771836"/>
            <a:ext cx="11381507" cy="15669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Эффективность системы управления университетом-конкурсантом и процессов ее трансформации, в том числе при формировании объединений с другими университетами и (или) научными организациями независимо от их ведомственной принадлежности и иными организациями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27D6C1-329C-36DE-2532-AF1A3C746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" y="4771835"/>
            <a:ext cx="644519" cy="6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7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3E2F7-71AD-9D71-CB6F-7897E5AF8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B1649390-4FDD-2861-510E-D864D6FF8A92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7614215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Критерии оценки программы 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(проекта программы) развития университета</a:t>
            </a:r>
          </a:p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04A47177-A414-A91A-DF19-ECD6B058BF7E}"/>
              </a:ext>
            </a:extLst>
          </p:cNvPr>
          <p:cNvSpPr txBox="1">
            <a:spLocks/>
          </p:cNvSpPr>
          <p:nvPr/>
        </p:nvSpPr>
        <p:spPr>
          <a:xfrm>
            <a:off x="533400" y="1814028"/>
            <a:ext cx="11381507" cy="6243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Качество институциональных преобразований и реализации стратегических проектов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1A341AD-3E7D-544E-9394-FA1AC6754DD7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CCE575-DA56-6EB7-0617-AE5925932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BF49F4-5BC5-D04D-D3D3-E29966999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" y="1671037"/>
            <a:ext cx="644519" cy="644519"/>
          </a:xfrm>
          <a:prstGeom prst="rect">
            <a:avLst/>
          </a:prstGeom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6803CB53-DBA2-47D8-D5B7-357ED0F152DB}"/>
              </a:ext>
            </a:extLst>
          </p:cNvPr>
          <p:cNvSpPr txBox="1">
            <a:spLocks/>
          </p:cNvSpPr>
          <p:nvPr/>
        </p:nvSpPr>
        <p:spPr>
          <a:xfrm>
            <a:off x="556953" y="2743200"/>
            <a:ext cx="11381507" cy="3276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Эффективность цифровой трансформации университета-конкурсанта и обеспечение условий для формирования цифровых компетенций в области создания алгоритмов и компьютерных программ, пригодных для практического применения, в том числе алгоритмов и программ с использованием технологий искусственного интеллекта, или навыков использования и формирования цифровых компетенций, необходимых для выполнения нового вида профессиональной деятельности, в рамках обучения на «цифровых кафедрах», обеспечивающих получение дополнительной квалификации по ИТ-профилю в рамках обучения по образовательным программам высшего образования - по программам бакалавриата, программам специалитета, программам магистратуры, а также по дополнительным профессиональным программам профессиональной переподготовки ИТ-профиля, в том числе с использованием технологий искусственного интеллекта</a:t>
            </a:r>
          </a:p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5E87BD-A2FF-4C88-D58B-77EC87E37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" y="2743199"/>
            <a:ext cx="644519" cy="6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1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DA984-7F1E-1BBD-DB4C-2BA606D3C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0949EF29-AA2A-C9A6-5EB9-F52DADE7471B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7614215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Критерии оценки программы 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(проекта программы) развития университета</a:t>
            </a:r>
          </a:p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6423BF1F-AA59-5FE3-19BE-B9AF2E4B3F20}"/>
              </a:ext>
            </a:extLst>
          </p:cNvPr>
          <p:cNvSpPr txBox="1">
            <a:spLocks/>
          </p:cNvSpPr>
          <p:nvPr/>
        </p:nvSpPr>
        <p:spPr>
          <a:xfrm>
            <a:off x="533400" y="1814028"/>
            <a:ext cx="11381507" cy="6243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Уровень востребованности организациями реального и финансового секторов экономики, организациями социальной сферы, исследований и разработок университета-конкурсанта, вклад университета-конкурсанта в разработку и внедрение критических и сквозных технологий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7822295-7FE1-7E57-C168-3B40B9C01E13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B0A6D-8B4E-1021-2EA7-F817DBA75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D8BDA9-798C-D40F-2571-FFF464298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" y="1870081"/>
            <a:ext cx="644519" cy="6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8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5" y="236145"/>
            <a:ext cx="1020359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Рекомендации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оформлению презентации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6806" y="2928620"/>
            <a:ext cx="3079000" cy="249927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68288" indent="-255588" algn="just">
              <a:lnSpc>
                <a:spcPct val="100000"/>
              </a:lnSpc>
              <a:spcBef>
                <a:spcPts val="865"/>
              </a:spcBef>
              <a:buClr>
                <a:srgbClr val="F32735"/>
              </a:buClr>
              <a:buFont typeface="Arial MT"/>
              <a:buChar char="•"/>
              <a:tabLst>
                <a:tab pos="2335213" algn="l"/>
              </a:tabLst>
            </a:pP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Краткое и тезисное изложение</a:t>
            </a:r>
          </a:p>
          <a:p>
            <a:pPr marL="268288" marR="966469" indent="-255588" algn="just" defTabSz="1016000">
              <a:lnSpc>
                <a:spcPct val="145000"/>
              </a:lnSpc>
              <a:spcBef>
                <a:spcPts val="120"/>
              </a:spcBef>
              <a:buClr>
                <a:srgbClr val="F32735"/>
              </a:buClr>
              <a:buFont typeface="Arial MT"/>
              <a:buChar char="•"/>
              <a:tabLst>
                <a:tab pos="3051175" algn="l"/>
              </a:tabLst>
            </a:pP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Соблюдение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единог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    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стиля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 презентации</a:t>
            </a:r>
          </a:p>
          <a:p>
            <a:pPr marL="268288" marR="388620" indent="-255588" algn="just">
              <a:lnSpc>
                <a:spcPct val="153300"/>
              </a:lnSpc>
              <a:buClr>
                <a:srgbClr val="F32735"/>
              </a:buClr>
              <a:buFont typeface="Arial MT"/>
              <a:buChar char="•"/>
              <a:tabLst>
                <a:tab pos="2335213" algn="l"/>
              </a:tabLst>
            </a:pP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Вспомогательная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информация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не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должна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преобладать над основной</a:t>
            </a:r>
          </a:p>
          <a:p>
            <a:pPr marL="268288" marR="5080" indent="-255588" algn="just">
              <a:lnSpc>
                <a:spcPts val="2210"/>
              </a:lnSpc>
              <a:buClr>
                <a:srgbClr val="F32735"/>
              </a:buClr>
              <a:buFont typeface="Arial MT"/>
              <a:buChar char="•"/>
              <a:tabLst>
                <a:tab pos="2335213" algn="l"/>
              </a:tabLst>
            </a:pP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Используйте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анимацию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,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только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если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она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необходима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логике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повествования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576" y="2607564"/>
            <a:ext cx="1727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Tahoma"/>
                <a:cs typeface="Tahoma"/>
              </a:rPr>
              <a:t>Б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70" dirty="0">
                <a:latin typeface="Tahoma"/>
                <a:cs typeface="Tahoma"/>
              </a:rPr>
              <a:t>ые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п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65" dirty="0">
                <a:latin typeface="Tahoma"/>
                <a:cs typeface="Tahoma"/>
              </a:rPr>
              <a:t>ин</a:t>
            </a:r>
            <a:r>
              <a:rPr sz="1400" b="1" spc="-35" dirty="0">
                <a:latin typeface="Tahoma"/>
                <a:cs typeface="Tahoma"/>
              </a:rPr>
              <a:t>ц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75" dirty="0">
                <a:latin typeface="Tahoma"/>
                <a:cs typeface="Tahoma"/>
              </a:rPr>
              <a:t>п</a:t>
            </a:r>
            <a:r>
              <a:rPr sz="1400" b="1" spc="-135" dirty="0">
                <a:latin typeface="Tahoma"/>
                <a:cs typeface="Tahoma"/>
              </a:rPr>
              <a:t>ы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277" y="1464952"/>
            <a:ext cx="899999" cy="899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12401" y="2937764"/>
            <a:ext cx="3079000" cy="333931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109855" indent="-285750" algn="just">
              <a:lnSpc>
                <a:spcPct val="150600"/>
              </a:lnSpc>
              <a:spcBef>
                <a:spcPts val="14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анные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, отражающие потенциал университета,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предоставляются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на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конец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 202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2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года или дополнительно  указывается период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актуальности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 </a:t>
            </a: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данных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298450" marR="109855" indent="-285750" algn="just">
              <a:lnSpc>
                <a:spcPct val="150600"/>
              </a:lnSpc>
              <a:spcBef>
                <a:spcPts val="14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Размещайте</a:t>
            </a: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на слайдах только данные,  которые наилучшим образом  иллюстрируют успехи университета или  планируемые результаты. Избегайте  информационной перенасыщенности  слайдов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34170" y="2607564"/>
            <a:ext cx="2223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Tahoma"/>
                <a:cs typeface="Tahoma"/>
              </a:rPr>
              <a:t>Пре</a:t>
            </a:r>
            <a:r>
              <a:rPr sz="1400" b="1" spc="-45" dirty="0">
                <a:latin typeface="Tahoma"/>
                <a:cs typeface="Tahoma"/>
              </a:rPr>
              <a:t>д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45" dirty="0">
                <a:latin typeface="Tahoma"/>
                <a:cs typeface="Tahoma"/>
              </a:rPr>
              <a:t>т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15" dirty="0">
                <a:latin typeface="Tahoma"/>
                <a:cs typeface="Tahoma"/>
              </a:rPr>
              <a:t>е</a:t>
            </a:r>
            <a:r>
              <a:rPr sz="1400" b="1" spc="-65" dirty="0">
                <a:latin typeface="Tahoma"/>
                <a:cs typeface="Tahoma"/>
              </a:rPr>
              <a:t>ни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да</a:t>
            </a:r>
            <a:r>
              <a:rPr sz="1400" b="1" spc="-65" dirty="0">
                <a:latin typeface="Tahoma"/>
                <a:cs typeface="Tahoma"/>
              </a:rPr>
              <a:t>нн</a:t>
            </a:r>
            <a:r>
              <a:rPr sz="1400" b="1" spc="-85" dirty="0">
                <a:latin typeface="Tahoma"/>
                <a:cs typeface="Tahoma"/>
              </a:rPr>
              <a:t>ых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9871" y="1464952"/>
            <a:ext cx="899999" cy="899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07996" y="2928620"/>
            <a:ext cx="2910018" cy="30482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10795" indent="-285750" algn="just">
              <a:lnSpc>
                <a:spcPct val="150600"/>
              </a:lnSpc>
              <a:spcBef>
                <a:spcPts val="14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Выделяйте ключевые моменты  размером, жирным начертанием или  цветом. Избегайте цветовой  перенасыщенности</a:t>
            </a:r>
          </a:p>
          <a:p>
            <a:pPr marL="298450" marR="135255" indent="-285750" algn="just">
              <a:lnSpc>
                <a:spcPct val="147800"/>
              </a:lnSpc>
              <a:spcBef>
                <a:spcPts val="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Придерживайтесь выбранной темы  презентации, цветовой схемы и  форматирования макетов по всей  презентации</a:t>
            </a:r>
          </a:p>
          <a:p>
            <a:pPr marL="298450" marR="5080" indent="-285750" algn="just">
              <a:lnSpc>
                <a:spcPct val="1533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Допускается использование  корпоративных цветов университета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15339" y="2607564"/>
            <a:ext cx="15875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latin typeface="Tahoma"/>
                <a:cs typeface="Tahoma"/>
              </a:rPr>
              <a:t>Ди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65" dirty="0">
                <a:latin typeface="Tahoma"/>
                <a:cs typeface="Tahoma"/>
              </a:rPr>
              <a:t>й</a:t>
            </a:r>
            <a:r>
              <a:rPr sz="1400" b="1" spc="-60" dirty="0">
                <a:latin typeface="Tahoma"/>
                <a:cs typeface="Tahoma"/>
              </a:rPr>
              <a:t>н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и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15" dirty="0">
                <a:latin typeface="Tahoma"/>
                <a:cs typeface="Tahoma"/>
              </a:rPr>
              <a:t>ё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50" dirty="0">
                <a:latin typeface="Tahoma"/>
                <a:cs typeface="Tahoma"/>
              </a:rPr>
              <a:t>к</a:t>
            </a:r>
            <a:r>
              <a:rPr sz="1400" b="1" spc="-30" dirty="0"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1040" y="1464952"/>
            <a:ext cx="899999" cy="899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469785" y="6324600"/>
            <a:ext cx="33423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11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D0DEC276-1F4F-86EF-A8D6-4EC2F9D07898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C4A765-5535-64AC-E79B-BB72C65C79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A5A599DC-AAB8-5070-C426-AE0E5D2B5E8C}"/>
              </a:ext>
            </a:extLst>
          </p:cNvPr>
          <p:cNvSpPr/>
          <p:nvPr/>
        </p:nvSpPr>
        <p:spPr>
          <a:xfrm>
            <a:off x="4942132" y="2819400"/>
            <a:ext cx="2186314" cy="2994914"/>
          </a:xfrm>
          <a:custGeom>
            <a:avLst/>
            <a:gdLst/>
            <a:ahLst/>
            <a:cxnLst/>
            <a:rect l="l" t="t" r="r" b="b"/>
            <a:pathLst>
              <a:path w="3522979" h="5319395">
                <a:moveTo>
                  <a:pt x="2618140" y="0"/>
                </a:moveTo>
                <a:lnTo>
                  <a:pt x="0" y="5318937"/>
                </a:lnTo>
                <a:lnTo>
                  <a:pt x="2252371" y="4575295"/>
                </a:lnTo>
                <a:lnTo>
                  <a:pt x="3522939" y="1915826"/>
                </a:lnTo>
                <a:lnTo>
                  <a:pt x="2618140" y="0"/>
                </a:lnTo>
                <a:close/>
              </a:path>
            </a:pathLst>
          </a:custGeom>
          <a:solidFill>
            <a:srgbClr val="252E63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8362E7FA-7DF8-4514-7913-E84D9FA9779B}"/>
              </a:ext>
            </a:extLst>
          </p:cNvPr>
          <p:cNvSpPr/>
          <p:nvPr/>
        </p:nvSpPr>
        <p:spPr>
          <a:xfrm>
            <a:off x="6155343" y="510313"/>
            <a:ext cx="6044679" cy="6355568"/>
          </a:xfrm>
          <a:custGeom>
            <a:avLst/>
            <a:gdLst/>
            <a:ahLst/>
            <a:cxnLst/>
            <a:rect l="l" t="t" r="r" b="b"/>
            <a:pathLst>
              <a:path w="9740265" h="11288395">
                <a:moveTo>
                  <a:pt x="9739897" y="10662628"/>
                </a:moveTo>
                <a:lnTo>
                  <a:pt x="5722721" y="1109357"/>
                </a:lnTo>
                <a:lnTo>
                  <a:pt x="5733402" y="1105230"/>
                </a:lnTo>
                <a:lnTo>
                  <a:pt x="3276231" y="0"/>
                </a:lnTo>
                <a:lnTo>
                  <a:pt x="0" y="1318742"/>
                </a:lnTo>
                <a:lnTo>
                  <a:pt x="2496642" y="2341397"/>
                </a:lnTo>
                <a:lnTo>
                  <a:pt x="6158192" y="11288382"/>
                </a:lnTo>
                <a:lnTo>
                  <a:pt x="8131137" y="11288382"/>
                </a:lnTo>
                <a:lnTo>
                  <a:pt x="9739897" y="10662628"/>
                </a:lnTo>
                <a:close/>
              </a:path>
            </a:pathLst>
          </a:custGeom>
          <a:solidFill>
            <a:srgbClr val="E62E39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2" y="5755132"/>
            <a:ext cx="74247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2F2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Цвета и типографика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509819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75" dirty="0">
                <a:latin typeface="Verdana" panose="020B0604030504040204" pitchFamily="34" charset="0"/>
                <a:ea typeface="Verdana" panose="020B0604030504040204" pitchFamily="34" charset="0"/>
              </a:rPr>
              <a:t>Ц</a:t>
            </a:r>
            <a:r>
              <a:rPr sz="3000" spc="-55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z="3000" spc="-85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sz="3000" spc="-65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sz="3000" spc="-55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sz="3000" spc="-114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z="3000" spc="-85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z="3000" spc="-95" dirty="0">
                <a:latin typeface="Verdana" panose="020B0604030504040204" pitchFamily="34" charset="0"/>
                <a:ea typeface="Verdana" panose="020B0604030504040204" pitchFamily="34" charset="0"/>
              </a:rPr>
              <a:t>я</a:t>
            </a:r>
            <a:r>
              <a:rPr sz="3000" spc="-21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000" spc="-150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sz="3000" spc="-85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z="3000" spc="-175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sz="3000" spc="-17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sz="3000" spc="-35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sz="3000" spc="-75" dirty="0">
                <a:latin typeface="Verdana" panose="020B0604030504040204" pitchFamily="34" charset="0"/>
                <a:ea typeface="Verdana" panose="020B0604030504040204" pitchFamily="34" charset="0"/>
              </a:rPr>
              <a:t>ра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804" y="1537715"/>
            <a:ext cx="1447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ц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77600" y="6153403"/>
            <a:ext cx="322042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200" spc="75" dirty="0">
                <a:solidFill>
                  <a:srgbClr val="7F7F7F"/>
                </a:solidFill>
                <a:latin typeface="Tahoma"/>
                <a:cs typeface="Tahoma"/>
              </a:rPr>
              <a:t>15</a:t>
            </a:fld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375" y="1979113"/>
            <a:ext cx="2056130" cy="1450340"/>
          </a:xfrm>
          <a:prstGeom prst="rect">
            <a:avLst/>
          </a:prstGeom>
          <a:solidFill>
            <a:srgbClr val="F32735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Красный</a:t>
            </a:r>
            <a:endParaRPr sz="1400">
              <a:latin typeface="Tahoma"/>
              <a:cs typeface="Tahoma"/>
            </a:endParaRPr>
          </a:p>
          <a:p>
            <a:pPr marL="253365" marR="77470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80" dirty="0">
                <a:solidFill>
                  <a:srgbClr val="F2F2F2"/>
                </a:solidFill>
                <a:latin typeface="Tahoma"/>
                <a:cs typeface="Tahoma"/>
              </a:rPr>
              <a:t>4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3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3</a:t>
            </a:r>
            <a:r>
              <a:rPr sz="1200" spc="70" dirty="0">
                <a:solidFill>
                  <a:srgbClr val="F2F2F2"/>
                </a:solidFill>
                <a:latin typeface="Tahoma"/>
                <a:cs typeface="Tahoma"/>
              </a:rPr>
              <a:t>9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3  </a:t>
            </a:r>
            <a:r>
              <a:rPr sz="1200" spc="20" dirty="0">
                <a:solidFill>
                  <a:srgbClr val="F2F2F2"/>
                </a:solidFill>
                <a:latin typeface="Tahoma"/>
                <a:cs typeface="Tahoma"/>
              </a:rPr>
              <a:t>#F32735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8251" y="1979113"/>
            <a:ext cx="2056130" cy="1450340"/>
          </a:xfrm>
          <a:prstGeom prst="rect">
            <a:avLst/>
          </a:prstGeom>
          <a:solidFill>
            <a:srgbClr val="202D62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Синий</a:t>
            </a:r>
            <a:endParaRPr sz="1400">
              <a:latin typeface="Tahoma"/>
              <a:cs typeface="Tahoma"/>
            </a:endParaRPr>
          </a:p>
          <a:p>
            <a:pPr marL="253365" marR="85979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32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80" dirty="0">
                <a:solidFill>
                  <a:srgbClr val="F2F2F2"/>
                </a:solidFill>
                <a:latin typeface="Tahoma"/>
                <a:cs typeface="Tahoma"/>
              </a:rPr>
              <a:t>4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9</a:t>
            </a:r>
            <a:r>
              <a:rPr sz="1200" spc="55" dirty="0">
                <a:solidFill>
                  <a:srgbClr val="F2F2F2"/>
                </a:solidFill>
                <a:latin typeface="Tahoma"/>
                <a:cs typeface="Tahoma"/>
              </a:rPr>
              <a:t>8  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#202D62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6602" y="1979113"/>
            <a:ext cx="2056130" cy="145034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65" dirty="0">
                <a:latin typeface="Tahoma"/>
                <a:cs typeface="Tahoma"/>
              </a:rPr>
              <a:t>Белый</a:t>
            </a:r>
            <a:endParaRPr sz="1400">
              <a:latin typeface="Tahoma"/>
              <a:cs typeface="Tahoma"/>
            </a:endParaRPr>
          </a:p>
          <a:p>
            <a:pPr marL="253365" marR="60579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40" dirty="0">
                <a:latin typeface="Tahoma"/>
                <a:cs typeface="Tahoma"/>
              </a:rPr>
              <a:t>255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40" dirty="0">
                <a:latin typeface="Tahoma"/>
                <a:cs typeface="Tahoma"/>
              </a:rPr>
              <a:t>255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30" dirty="0">
                <a:latin typeface="Tahoma"/>
                <a:cs typeface="Tahoma"/>
              </a:rPr>
              <a:t>255  </a:t>
            </a:r>
            <a:r>
              <a:rPr sz="1200" spc="60" dirty="0">
                <a:latin typeface="Tahoma"/>
                <a:cs typeface="Tahoma"/>
              </a:rPr>
              <a:t>#FFFFFF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7480" y="1979113"/>
            <a:ext cx="2056130" cy="1450340"/>
          </a:xfrm>
          <a:prstGeom prst="rect">
            <a:avLst/>
          </a:prstGeom>
          <a:solidFill>
            <a:srgbClr val="0D0D0D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Черный</a:t>
            </a:r>
            <a:endParaRPr sz="1400">
              <a:latin typeface="Tahoma"/>
              <a:cs typeface="Tahoma"/>
            </a:endParaRPr>
          </a:p>
          <a:p>
            <a:pPr marL="253365" marR="1119505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85" dirty="0">
                <a:solidFill>
                  <a:srgbClr val="F2F2F2"/>
                </a:solidFill>
                <a:latin typeface="Tahoma"/>
                <a:cs typeface="Tahoma"/>
              </a:rPr>
              <a:t>0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85" dirty="0">
                <a:solidFill>
                  <a:srgbClr val="F2F2F2"/>
                </a:solidFill>
                <a:latin typeface="Tahoma"/>
                <a:cs typeface="Tahoma"/>
              </a:rPr>
              <a:t>0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0" dirty="0">
                <a:solidFill>
                  <a:srgbClr val="F2F2F2"/>
                </a:solidFill>
                <a:latin typeface="Tahoma"/>
                <a:cs typeface="Tahoma"/>
              </a:rPr>
              <a:t>0  </a:t>
            </a:r>
            <a:r>
              <a:rPr sz="1200" spc="-65" dirty="0">
                <a:solidFill>
                  <a:srgbClr val="F2F2F2"/>
                </a:solidFill>
                <a:latin typeface="Tahoma"/>
                <a:cs typeface="Tahoma"/>
              </a:rPr>
              <a:t>#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000000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804" y="3942588"/>
            <a:ext cx="20567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п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ни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30" dirty="0">
                <a:solidFill>
                  <a:srgbClr val="898B91"/>
                </a:solidFill>
                <a:latin typeface="Tahoma"/>
                <a:cs typeface="Tahoma"/>
              </a:rPr>
              <a:t>ь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ц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375" y="4382441"/>
            <a:ext cx="2056130" cy="1450340"/>
          </a:xfrm>
          <a:prstGeom prst="rect">
            <a:avLst/>
          </a:prstGeom>
          <a:solidFill>
            <a:srgbClr val="383A3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85725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70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75" dirty="0">
                <a:solidFill>
                  <a:srgbClr val="F2F2F2"/>
                </a:solidFill>
                <a:latin typeface="Tahoma"/>
                <a:cs typeface="Tahoma"/>
              </a:rPr>
              <a:t>8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3  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#383A3F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8251" y="4382441"/>
            <a:ext cx="2056130" cy="1450340"/>
          </a:xfrm>
          <a:prstGeom prst="rect">
            <a:avLst/>
          </a:prstGeom>
          <a:solidFill>
            <a:srgbClr val="A2A2A2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Grey</a:t>
            </a:r>
            <a:endParaRPr sz="1400">
              <a:latin typeface="Tahoma"/>
              <a:cs typeface="Tahoma"/>
            </a:endParaRPr>
          </a:p>
          <a:p>
            <a:pPr marL="253365" marR="63881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25" dirty="0">
                <a:solidFill>
                  <a:srgbClr val="F2F2F2"/>
                </a:solidFill>
                <a:latin typeface="Tahoma"/>
                <a:cs typeface="Tahoma"/>
              </a:rPr>
              <a:t>2  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#A2A2A2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6602" y="4382441"/>
            <a:ext cx="2056130" cy="1450340"/>
          </a:xfrm>
          <a:prstGeom prst="rect">
            <a:avLst/>
          </a:prstGeom>
          <a:solidFill>
            <a:srgbClr val="E1E4E8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25" dirty="0">
                <a:latin typeface="Tahoma"/>
                <a:cs typeface="Tahoma"/>
              </a:rPr>
              <a:t>Mid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g</a:t>
            </a:r>
            <a:r>
              <a:rPr sz="1400" b="1" spc="-85" dirty="0">
                <a:latin typeface="Tahoma"/>
                <a:cs typeface="Tahoma"/>
              </a:rPr>
              <a:t>r</a:t>
            </a:r>
            <a:r>
              <a:rPr sz="1400" b="1" spc="-40" dirty="0">
                <a:latin typeface="Tahoma"/>
                <a:cs typeface="Tahoma"/>
              </a:rPr>
              <a:t>e</a:t>
            </a:r>
            <a:r>
              <a:rPr sz="1400" b="1" spc="30" dirty="0"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600075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40" dirty="0">
                <a:latin typeface="Tahoma"/>
                <a:cs typeface="Tahoma"/>
              </a:rPr>
              <a:t>225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40" dirty="0">
                <a:latin typeface="Tahoma"/>
                <a:cs typeface="Tahoma"/>
              </a:rPr>
              <a:t>22</a:t>
            </a:r>
            <a:r>
              <a:rPr sz="1200" spc="75" dirty="0">
                <a:latin typeface="Tahoma"/>
                <a:cs typeface="Tahoma"/>
              </a:rPr>
              <a:t>8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40" dirty="0">
                <a:latin typeface="Tahoma"/>
                <a:cs typeface="Tahoma"/>
              </a:rPr>
              <a:t>32</a:t>
            </a:r>
            <a:r>
              <a:rPr sz="1200" spc="30" dirty="0">
                <a:latin typeface="Tahoma"/>
                <a:cs typeface="Tahoma"/>
              </a:rPr>
              <a:t>3  #E1E4E8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7480" y="4382441"/>
            <a:ext cx="2056130" cy="1450340"/>
          </a:xfrm>
          <a:prstGeom prst="rect">
            <a:avLst/>
          </a:prstGeom>
          <a:solidFill>
            <a:srgbClr val="F4F4F6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25" dirty="0">
                <a:latin typeface="Tahoma"/>
                <a:cs typeface="Tahoma"/>
              </a:rPr>
              <a:t>Li</a:t>
            </a:r>
            <a:r>
              <a:rPr sz="1400" b="1" spc="-35" dirty="0">
                <a:latin typeface="Tahoma"/>
                <a:cs typeface="Tahoma"/>
              </a:rPr>
              <a:t>gh</a:t>
            </a:r>
            <a:r>
              <a:rPr sz="1400" b="1" spc="-25" dirty="0">
                <a:latin typeface="Tahoma"/>
                <a:cs typeface="Tahoma"/>
              </a:rPr>
              <a:t>t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g</a:t>
            </a:r>
            <a:r>
              <a:rPr sz="1400" b="1" spc="-55" dirty="0">
                <a:latin typeface="Tahoma"/>
                <a:cs typeface="Tahoma"/>
              </a:rPr>
              <a:t>r</a:t>
            </a:r>
            <a:r>
              <a:rPr sz="1400" b="1" spc="-40" dirty="0">
                <a:latin typeface="Tahoma"/>
                <a:cs typeface="Tahoma"/>
              </a:rPr>
              <a:t>e</a:t>
            </a:r>
            <a:r>
              <a:rPr sz="1400" b="1" spc="30" dirty="0"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57785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50" dirty="0">
                <a:latin typeface="Tahoma"/>
                <a:cs typeface="Tahoma"/>
              </a:rPr>
              <a:t>6  </a:t>
            </a:r>
            <a:r>
              <a:rPr sz="1200" spc="55" dirty="0">
                <a:latin typeface="Tahoma"/>
                <a:cs typeface="Tahoma"/>
              </a:rPr>
              <a:t>#F4F4F6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448859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Verdana" panose="020B0604030504040204" pitchFamily="34" charset="0"/>
                <a:ea typeface="Verdana" panose="020B0604030504040204" pitchFamily="34" charset="0"/>
              </a:rPr>
              <a:t>Ос</a:t>
            </a:r>
            <a:r>
              <a:rPr sz="3000" spc="-20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z="3000" spc="-8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sz="3000" spc="-85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z="3000" spc="-135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z="3000" spc="-9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sz="3000" spc="-100" dirty="0">
                <a:latin typeface="Verdana" panose="020B0604030504040204" pitchFamily="34" charset="0"/>
                <a:ea typeface="Verdana" panose="020B0604030504040204" pitchFamily="34" charset="0"/>
              </a:rPr>
              <a:t>й</a:t>
            </a:r>
            <a:r>
              <a:rPr sz="3000" spc="-204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000" spc="-310" dirty="0">
                <a:latin typeface="Verdana" panose="020B0604030504040204" pitchFamily="34" charset="0"/>
                <a:ea typeface="Verdana" panose="020B0604030504040204" pitchFamily="34" charset="0"/>
              </a:rPr>
              <a:t>ш</a:t>
            </a:r>
            <a:r>
              <a:rPr sz="3000" spc="-55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sz="3000" spc="-14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sz="3000" spc="-440" dirty="0">
                <a:latin typeface="Verdana" panose="020B0604030504040204" pitchFamily="34" charset="0"/>
                <a:ea typeface="Verdana" panose="020B0604030504040204" pitchFamily="34" charset="0"/>
              </a:rPr>
              <a:t>ф</a:t>
            </a:r>
            <a:r>
              <a:rPr sz="3000" spc="-35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75" y="1393638"/>
            <a:ext cx="8986046" cy="38761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6804" y="5951220"/>
            <a:ext cx="1347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10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С</a:t>
            </a:r>
            <a:r>
              <a:rPr sz="1400" u="sng" spc="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к</a:t>
            </a:r>
            <a:r>
              <a:rPr sz="1400" u="sng" spc="5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а</a:t>
            </a:r>
            <a:r>
              <a:rPr sz="1400" u="sng" spc="1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ч</a:t>
            </a:r>
            <a:r>
              <a:rPr sz="1400" u="sng" spc="3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а</a:t>
            </a:r>
            <a:r>
              <a:rPr sz="1400" u="sng" spc="3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ть</a:t>
            </a:r>
            <a:r>
              <a:rPr sz="1400" u="sng" spc="-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 </a:t>
            </a:r>
            <a:r>
              <a:rPr sz="1400" u="sng" spc="4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ш</a:t>
            </a:r>
            <a:r>
              <a:rPr sz="1400" u="sng" spc="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р</a:t>
            </a:r>
            <a:r>
              <a:rPr sz="1400" u="sng" spc="6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и</a:t>
            </a:r>
            <a:r>
              <a:rPr sz="1400" u="sng" spc="-4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ф</a:t>
            </a:r>
            <a:r>
              <a:rPr sz="1400" u="sng" spc="3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т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9461" y="6153403"/>
            <a:ext cx="226089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200" spc="75" dirty="0">
                <a:solidFill>
                  <a:srgbClr val="7F7F7F"/>
                </a:solidFill>
                <a:latin typeface="Tahoma"/>
                <a:cs typeface="Tahoma"/>
              </a:rPr>
              <a:t>16</a:t>
            </a:fld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951779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Дополнительный допустимый шрифт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6449" y="6150355"/>
            <a:ext cx="199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70" dirty="0">
                <a:solidFill>
                  <a:srgbClr val="7F7F7F"/>
                </a:solidFill>
                <a:latin typeface="Tahoma"/>
                <a:cs typeface="Tahoma"/>
              </a:rPr>
              <a:t>15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75" y="2404996"/>
            <a:ext cx="7755077" cy="17005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6804" y="5777484"/>
            <a:ext cx="583438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0"/>
              </a:spcBef>
              <a:tabLst>
                <a:tab pos="4384040" algn="l"/>
              </a:tabLst>
            </a:pP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Шри</a:t>
            </a:r>
            <a:r>
              <a:rPr sz="1400" spc="-45" dirty="0">
                <a:solidFill>
                  <a:srgbClr val="898B91"/>
                </a:solidFill>
                <a:latin typeface="Tahoma"/>
                <a:cs typeface="Tahoma"/>
              </a:rPr>
              <a:t>ф</a:t>
            </a:r>
            <a:r>
              <a:rPr sz="1400" spc="3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V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e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r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d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a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n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a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1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6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35" dirty="0" err="1">
                <a:solidFill>
                  <a:srgbClr val="898B91"/>
                </a:solidFill>
                <a:latin typeface="Tahoma"/>
                <a:cs typeface="Tahoma"/>
              </a:rPr>
              <a:t>г</a:t>
            </a:r>
            <a:r>
              <a:rPr sz="1400" spc="50" dirty="0" err="1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ни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ур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6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lang="ru-RU" sz="1400" spc="65" dirty="0">
                <a:solidFill>
                  <a:srgbClr val="898B91"/>
                </a:solidFill>
                <a:latin typeface="Tahoma"/>
                <a:cs typeface="Tahoma"/>
              </a:rPr>
              <a:t>,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п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0" dirty="0">
                <a:solidFill>
                  <a:srgbClr val="898B91"/>
                </a:solidFill>
                <a:latin typeface="Tahoma"/>
                <a:cs typeface="Tahoma"/>
              </a:rPr>
              <a:t>я 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для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оформления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документов</a:t>
            </a:r>
            <a:r>
              <a:rPr lang="ru-RU" sz="1400" spc="26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случаях,</a:t>
            </a:r>
            <a:r>
              <a:rPr sz="1400" spc="-8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когда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нет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возможности </a:t>
            </a:r>
            <a:r>
              <a:rPr sz="1400" spc="-42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использовать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основной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шрифт.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3" y="5755132"/>
            <a:ext cx="79032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F2F2F2"/>
                </a:solidFill>
              </a:rPr>
              <a:t>Пр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60" dirty="0">
                <a:solidFill>
                  <a:srgbClr val="F2F2F2"/>
                </a:solidFill>
              </a:rPr>
              <a:t>м</a:t>
            </a:r>
            <a:r>
              <a:rPr spc="-50" dirty="0">
                <a:solidFill>
                  <a:srgbClr val="F2F2F2"/>
                </a:solidFill>
              </a:rPr>
              <a:t>е</a:t>
            </a:r>
            <a:r>
              <a:rPr spc="-60" dirty="0">
                <a:solidFill>
                  <a:srgbClr val="F2F2F2"/>
                </a:solidFill>
              </a:rPr>
              <a:t>р</a:t>
            </a:r>
            <a:r>
              <a:rPr spc="-425" dirty="0">
                <a:solidFill>
                  <a:srgbClr val="F2F2F2"/>
                </a:solidFill>
              </a:rPr>
              <a:t>ы</a:t>
            </a:r>
            <a:r>
              <a:rPr spc="-245" dirty="0">
                <a:solidFill>
                  <a:srgbClr val="F2F2F2"/>
                </a:solidFill>
              </a:rPr>
              <a:t> </a:t>
            </a:r>
            <a:r>
              <a:rPr spc="-240" dirty="0">
                <a:solidFill>
                  <a:srgbClr val="F2F2F2"/>
                </a:solidFill>
              </a:rPr>
              <a:t>о</a:t>
            </a:r>
            <a:r>
              <a:rPr spc="-350" dirty="0">
                <a:solidFill>
                  <a:srgbClr val="F2F2F2"/>
                </a:solidFill>
              </a:rPr>
              <a:t>ф</a:t>
            </a:r>
            <a:r>
              <a:rPr spc="-65" dirty="0">
                <a:solidFill>
                  <a:srgbClr val="F2F2F2"/>
                </a:solidFill>
              </a:rPr>
              <a:t>ор</a:t>
            </a:r>
            <a:r>
              <a:rPr spc="-160" dirty="0">
                <a:solidFill>
                  <a:srgbClr val="F2F2F2"/>
                </a:solidFill>
              </a:rPr>
              <a:t>м</a:t>
            </a:r>
            <a:r>
              <a:rPr spc="-245" dirty="0">
                <a:solidFill>
                  <a:srgbClr val="F2F2F2"/>
                </a:solidFill>
              </a:rPr>
              <a:t>л</a:t>
            </a:r>
            <a:r>
              <a:rPr spc="-50" dirty="0">
                <a:solidFill>
                  <a:srgbClr val="F2F2F2"/>
                </a:solidFill>
              </a:rPr>
              <a:t>е</a:t>
            </a:r>
            <a:r>
              <a:rPr spc="-165" dirty="0">
                <a:solidFill>
                  <a:srgbClr val="F2F2F2"/>
                </a:solidFill>
              </a:rPr>
              <a:t>н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20" dirty="0">
                <a:solidFill>
                  <a:srgbClr val="F2F2F2"/>
                </a:solidFill>
              </a:rPr>
              <a:t>я</a:t>
            </a:r>
            <a:r>
              <a:rPr spc="-245" dirty="0">
                <a:solidFill>
                  <a:srgbClr val="F2F2F2"/>
                </a:solidFill>
              </a:rPr>
              <a:t> </a:t>
            </a:r>
            <a:r>
              <a:rPr spc="150" dirty="0">
                <a:solidFill>
                  <a:srgbClr val="F2F2F2"/>
                </a:solidFill>
              </a:rPr>
              <a:t>с</a:t>
            </a:r>
            <a:r>
              <a:rPr spc="-250" dirty="0">
                <a:solidFill>
                  <a:srgbClr val="F2F2F2"/>
                </a:solidFill>
              </a:rPr>
              <a:t>л</a:t>
            </a:r>
            <a:r>
              <a:rPr spc="-130" dirty="0">
                <a:solidFill>
                  <a:srgbClr val="F2F2F2"/>
                </a:solidFill>
              </a:rPr>
              <a:t>а</a:t>
            </a:r>
            <a:r>
              <a:rPr spc="-145" dirty="0">
                <a:solidFill>
                  <a:srgbClr val="F2F2F2"/>
                </a:solidFill>
              </a:rPr>
              <a:t>й</a:t>
            </a:r>
            <a:r>
              <a:rPr spc="-100" dirty="0">
                <a:solidFill>
                  <a:srgbClr val="F2F2F2"/>
                </a:solidFill>
              </a:rPr>
              <a:t>дов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2" y="2198115"/>
            <a:ext cx="6891327" cy="120353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4390"/>
              </a:lnSpc>
              <a:spcBef>
                <a:spcPts val="585"/>
              </a:spcBef>
            </a:pPr>
            <a:r>
              <a:rPr spc="80" dirty="0"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spc="-114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spc="-11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spc="-25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</a:rPr>
              <a:t>овок</a:t>
            </a:r>
            <a:r>
              <a:rPr spc="-2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125" dirty="0">
                <a:latin typeface="Verdana" panose="020B0604030504040204" pitchFamily="34" charset="0"/>
                <a:ea typeface="Verdana" panose="020B0604030504040204" pitchFamily="34" charset="0"/>
              </a:rPr>
              <a:t>пр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spc="75" dirty="0"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pc="-13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spc="-95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</a:rPr>
              <a:t>ц</a:t>
            </a:r>
            <a:r>
              <a:rPr spc="-175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spc="-110" dirty="0">
                <a:latin typeface="Verdana" panose="020B0604030504040204" pitchFamily="34" charset="0"/>
                <a:ea typeface="Verdana" panose="020B0604030504040204" pitchFamily="34" charset="0"/>
              </a:rPr>
              <a:t>и  </a:t>
            </a:r>
            <a:r>
              <a:rPr spc="15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spc="-24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pc="-15" dirty="0"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spc="-125" dirty="0">
                <a:latin typeface="Verdana" panose="020B0604030504040204" pitchFamily="34" charset="0"/>
                <a:ea typeface="Verdana" panose="020B0604030504040204" pitchFamily="34" charset="0"/>
              </a:rPr>
              <a:t>ва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pc="-175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spc="-254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95" dirty="0">
                <a:latin typeface="Verdana" panose="020B0604030504040204" pitchFamily="34" charset="0"/>
                <a:ea typeface="Verdana" panose="020B0604030504040204" pitchFamily="34" charset="0"/>
              </a:rPr>
              <a:t>до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spc="-245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spc="-9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spc="-95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6572" y="2509934"/>
            <a:ext cx="6005427" cy="43480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2474" y="4954523"/>
            <a:ext cx="3081326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На</a:t>
            </a:r>
            <a:r>
              <a:rPr sz="2000" b="1" spc="-1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з</a:t>
            </a:r>
            <a:r>
              <a:rPr sz="2000" b="1" spc="-6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ван</a:t>
            </a:r>
            <a:r>
              <a:rPr sz="2000" b="1" spc="-8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</a:t>
            </a:r>
            <a:r>
              <a:rPr sz="2000" b="1" spc="-3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е</a:t>
            </a:r>
            <a:r>
              <a:rPr sz="2000" b="1" spc="-12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6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г</a:t>
            </a:r>
            <a:r>
              <a:rPr sz="2000" b="1" spc="-7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р</a:t>
            </a:r>
            <a:r>
              <a:rPr sz="2000" b="1" spc="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</a:t>
            </a:r>
            <a:r>
              <a:rPr sz="2000" b="1" spc="-13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ппы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ru-RU" sz="1600" spc="60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Докладчик</a:t>
            </a:r>
            <a:r>
              <a:rPr sz="1600" spc="60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: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</a:pPr>
            <a:endParaRPr sz="19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Дата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2485" y="517409"/>
            <a:ext cx="2261952" cy="6270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4E3CB-0C9E-4337-B43D-767DB73CD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352800" cy="8831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285924"/>
            <a:ext cx="791759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dirty="0"/>
              <a:t>Предварительные даты заседаниях </a:t>
            </a:r>
            <a:br>
              <a:rPr lang="ru-RU" sz="2400" dirty="0"/>
            </a:br>
            <a:r>
              <a:rPr lang="ru-RU" sz="2400" dirty="0"/>
              <a:t>Комиссии Минобрнауки России (подкомиссий)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0A029A1-BCD3-94CF-C7F2-7BA0043D7D71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A382AD-9BF9-8F7E-AEC7-522D0A4E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sp>
        <p:nvSpPr>
          <p:cNvPr id="3" name="object 24">
            <a:extLst>
              <a:ext uri="{FF2B5EF4-FFF2-40B4-BE49-F238E27FC236}">
                <a16:creationId xmlns:a16="http://schemas.microsoft.com/office/drawing/2014/main" id="{F02F50C4-03E8-AA7F-15FC-3F7A05922C66}"/>
              </a:ext>
            </a:extLst>
          </p:cNvPr>
          <p:cNvSpPr txBox="1"/>
          <p:nvPr/>
        </p:nvSpPr>
        <p:spPr>
          <a:xfrm>
            <a:off x="11829349" y="6553200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E4B77-F4E2-4108-FB21-A8C3A533F5BD}"/>
              </a:ext>
            </a:extLst>
          </p:cNvPr>
          <p:cNvSpPr txBox="1"/>
          <p:nvPr/>
        </p:nvSpPr>
        <p:spPr>
          <a:xfrm>
            <a:off x="1981200" y="2007781"/>
            <a:ext cx="921949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марта 2024 года: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оценка программ (проектов программ) развития университетов, находящихся на территории Дальневосточного федерального округа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очном формате)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подкомиссией ДФО;</a:t>
            </a:r>
          </a:p>
          <a:p>
            <a:pPr algn="just">
              <a:spcAft>
                <a:spcPts val="6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программ (проектов программ) развития университетов творческой направленности (в очном формате)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подкомиссией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spcAft>
                <a:spcPts val="600"/>
              </a:spcAft>
            </a:pP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5-6 марта 2024 года: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оценка программ (проектов программ) развития университетов (в очном формате)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комиссией Минобрнауки России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>
              <a:spcAft>
                <a:spcPts val="600"/>
              </a:spcAft>
            </a:pP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С учетом протоколов подкомиссий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2002F1-A495-2DBE-123A-938CFC51D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63" y="1855381"/>
            <a:ext cx="644519" cy="6445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65504A-6642-8F85-278C-8A0544FCE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63" y="4335062"/>
            <a:ext cx="644519" cy="6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2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4717196" cy="859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Пример оформления  слайда с текстом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20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616804" y="1601723"/>
            <a:ext cx="5080615" cy="2729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45" dirty="0"/>
              <a:t>П</a:t>
            </a:r>
            <a:r>
              <a:rPr b="1" spc="105" dirty="0"/>
              <a:t>о</a:t>
            </a:r>
            <a:r>
              <a:rPr b="1" spc="95" dirty="0"/>
              <a:t>д</a:t>
            </a:r>
            <a:r>
              <a:rPr b="1" spc="160" dirty="0"/>
              <a:t>з</a:t>
            </a:r>
            <a:r>
              <a:rPr b="1" spc="85" dirty="0"/>
              <a:t>а</a:t>
            </a:r>
            <a:r>
              <a:rPr b="1" spc="70" dirty="0"/>
              <a:t>г</a:t>
            </a:r>
            <a:r>
              <a:rPr b="1" spc="90" dirty="0"/>
              <a:t>о</a:t>
            </a:r>
            <a:r>
              <a:rPr b="1" spc="60" dirty="0"/>
              <a:t>л</a:t>
            </a:r>
            <a:r>
              <a:rPr b="1" spc="100" dirty="0"/>
              <a:t>о</a:t>
            </a:r>
            <a:r>
              <a:rPr b="1" spc="95" dirty="0"/>
              <a:t>в</a:t>
            </a:r>
            <a:r>
              <a:rPr b="1" spc="135" dirty="0"/>
              <a:t>ок</a:t>
            </a:r>
            <a:r>
              <a:rPr b="1" spc="-150" dirty="0"/>
              <a:t> </a:t>
            </a:r>
            <a:r>
              <a:rPr b="1" spc="185" dirty="0"/>
              <a:t>с</a:t>
            </a:r>
            <a:r>
              <a:rPr b="1" spc="60" dirty="0"/>
              <a:t>л</a:t>
            </a:r>
            <a:r>
              <a:rPr b="1" spc="85" dirty="0"/>
              <a:t>а</a:t>
            </a:r>
            <a:r>
              <a:rPr b="1" spc="95" dirty="0"/>
              <a:t>й</a:t>
            </a:r>
            <a:r>
              <a:rPr b="1" spc="125" dirty="0"/>
              <a:t>д</a:t>
            </a:r>
            <a:r>
              <a:rPr b="1" spc="90" dirty="0"/>
              <a:t>а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1400" spc="85" dirty="0"/>
              <a:t>Пример</a:t>
            </a:r>
            <a:r>
              <a:rPr sz="1400" spc="-105" dirty="0"/>
              <a:t> </a:t>
            </a:r>
            <a:r>
              <a:rPr sz="1400" spc="60" dirty="0"/>
              <a:t>оформления</a:t>
            </a:r>
            <a:r>
              <a:rPr sz="1400" spc="-105" dirty="0"/>
              <a:t> </a:t>
            </a:r>
            <a:r>
              <a:rPr sz="1400" spc="55" dirty="0"/>
              <a:t>списка:</a:t>
            </a:r>
            <a:endParaRPr sz="1400" dirty="0"/>
          </a:p>
          <a:p>
            <a:pPr marL="297815" marR="5080" indent="-285750">
              <a:lnSpc>
                <a:spcPct val="148600"/>
              </a:lnSpc>
              <a:spcBef>
                <a:spcPts val="117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списка;</a:t>
            </a:r>
            <a:endParaRPr sz="1400" dirty="0"/>
          </a:p>
          <a:p>
            <a:pPr marL="297815" marR="5080" indent="-285750">
              <a:lnSpc>
                <a:spcPts val="2590"/>
              </a:lnSpc>
              <a:spcBef>
                <a:spcPts val="17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списка;</a:t>
            </a:r>
            <a:endParaRPr sz="1400" dirty="0"/>
          </a:p>
          <a:p>
            <a:pPr marL="298450" indent="-285750">
              <a:lnSpc>
                <a:spcPct val="100000"/>
              </a:lnSpc>
              <a:spcBef>
                <a:spcPts val="5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 err="1"/>
              <a:t>использования</a:t>
            </a:r>
            <a:r>
              <a:rPr sz="1400" spc="-90" dirty="0"/>
              <a:t> </a:t>
            </a:r>
            <a:r>
              <a:rPr sz="1400" spc="70" dirty="0" err="1"/>
              <a:t>маркированного</a:t>
            </a:r>
            <a:r>
              <a:rPr lang="ru-RU" sz="1400" spc="70" dirty="0"/>
              <a:t> </a:t>
            </a:r>
            <a:r>
              <a:rPr sz="1400" spc="55" dirty="0" err="1"/>
              <a:t>списка</a:t>
            </a:r>
            <a:r>
              <a:rPr sz="1400" spc="55" dirty="0"/>
              <a:t>;</a:t>
            </a:r>
            <a:endParaRPr sz="1400" dirty="0"/>
          </a:p>
          <a:p>
            <a:pPr marL="297815" marR="5080" indent="-285750">
              <a:lnSpc>
                <a:spcPts val="2520"/>
              </a:lnSpc>
              <a:spcBef>
                <a:spcPts val="20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</a:t>
            </a:r>
            <a:r>
              <a:rPr sz="1400" spc="55" dirty="0">
                <a:solidFill>
                  <a:srgbClr val="7F7F7F"/>
                </a:solidFill>
              </a:rPr>
              <a:t>;</a:t>
            </a:r>
            <a:endParaRPr sz="1400" dirty="0"/>
          </a:p>
          <a:p>
            <a:pPr marL="297815" marR="5080" indent="-285750">
              <a:lnSpc>
                <a:spcPts val="25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</a:t>
            </a:r>
            <a:r>
              <a:rPr sz="1400" spc="55" dirty="0">
                <a:solidFill>
                  <a:srgbClr val="7F7F7F"/>
                </a:solidFill>
              </a:rPr>
              <a:t>;</a:t>
            </a:r>
            <a:endParaRPr sz="1400" dirty="0"/>
          </a:p>
        </p:txBody>
      </p:sp>
      <p:sp>
        <p:nvSpPr>
          <p:cNvPr id="7" name="object 7"/>
          <p:cNvSpPr txBox="1"/>
          <p:nvPr/>
        </p:nvSpPr>
        <p:spPr>
          <a:xfrm>
            <a:off x="5697419" y="2342388"/>
            <a:ext cx="5903176" cy="197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оформления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списка: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ct val="148600"/>
              </a:lnSpc>
              <a:spcBef>
                <a:spcPts val="1175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90"/>
              </a:lnSpc>
              <a:spcBef>
                <a:spcPts val="165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списка;</a:t>
            </a:r>
            <a:endParaRPr sz="14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 err="1">
                <a:latin typeface="Tahoma"/>
                <a:cs typeface="Tahoma"/>
              </a:rPr>
              <a:t>нумерованного</a:t>
            </a:r>
            <a:r>
              <a:rPr lang="ru-RU" sz="1400" spc="70" dirty="0">
                <a:latin typeface="Tahoma"/>
                <a:cs typeface="Tahoma"/>
              </a:rPr>
              <a:t> </a:t>
            </a:r>
            <a:r>
              <a:rPr sz="1400" spc="55" dirty="0" err="1">
                <a:latin typeface="Tahoma"/>
                <a:cs typeface="Tahoma"/>
              </a:rPr>
              <a:t>списка</a:t>
            </a:r>
            <a:r>
              <a:rPr sz="1400" spc="55" dirty="0"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20"/>
              </a:lnSpc>
              <a:spcBef>
                <a:spcPts val="200"/>
              </a:spcBef>
              <a:buClr>
                <a:srgbClr val="000099"/>
              </a:buClr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</a:t>
            </a:r>
            <a:r>
              <a:rPr sz="1400" spc="55" dirty="0">
                <a:solidFill>
                  <a:srgbClr val="7F7F7F"/>
                </a:solidFill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00"/>
              </a:lnSpc>
              <a:buClr>
                <a:srgbClr val="000099"/>
              </a:buClr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</a:t>
            </a:r>
            <a:r>
              <a:rPr sz="1400" spc="55" dirty="0">
                <a:solidFill>
                  <a:srgbClr val="7F7F7F"/>
                </a:solidFill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3" y="259080"/>
            <a:ext cx="5909310" cy="859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Пример оформления  слайда с текстом и фото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804" y="2293620"/>
            <a:ext cx="5909310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latin typeface="Tahoma"/>
                <a:cs typeface="Tahoma"/>
              </a:rPr>
              <a:t>П</a:t>
            </a:r>
            <a:r>
              <a:rPr sz="2000" spc="105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д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70" dirty="0">
                <a:latin typeface="Tahoma"/>
                <a:cs typeface="Tahoma"/>
              </a:rPr>
              <a:t>г</a:t>
            </a:r>
            <a:r>
              <a:rPr sz="2000" spc="90" dirty="0">
                <a:latin typeface="Tahoma"/>
                <a:cs typeface="Tahoma"/>
              </a:rPr>
              <a:t>о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100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в</a:t>
            </a:r>
            <a:r>
              <a:rPr sz="2000" spc="135" dirty="0">
                <a:latin typeface="Tahoma"/>
                <a:cs typeface="Tahoma"/>
              </a:rPr>
              <a:t>ок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185" dirty="0">
                <a:latin typeface="Tahoma"/>
                <a:cs typeface="Tahoma"/>
              </a:rPr>
              <a:t>с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95" dirty="0">
                <a:latin typeface="Tahoma"/>
                <a:cs typeface="Tahoma"/>
              </a:rPr>
              <a:t>й</a:t>
            </a:r>
            <a:r>
              <a:rPr sz="2000" spc="125" dirty="0">
                <a:latin typeface="Tahoma"/>
                <a:cs typeface="Tahoma"/>
              </a:rPr>
              <a:t>д</a:t>
            </a:r>
            <a:r>
              <a:rPr sz="2000" spc="90" dirty="0">
                <a:latin typeface="Tahoma"/>
                <a:cs typeface="Tahoma"/>
              </a:rPr>
              <a:t>а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ahoma"/>
              <a:cs typeface="Tahoma"/>
            </a:endParaRPr>
          </a:p>
          <a:p>
            <a:pPr marL="12700" marR="8255">
              <a:lnSpc>
                <a:spcPct val="91100"/>
              </a:lnSpc>
            </a:pPr>
            <a:r>
              <a:rPr sz="1400" spc="70" dirty="0">
                <a:latin typeface="Tahoma"/>
                <a:cs typeface="Tahoma"/>
              </a:rPr>
              <a:t>Развитие </a:t>
            </a:r>
            <a:r>
              <a:rPr sz="1400" spc="55" dirty="0">
                <a:latin typeface="Tahoma"/>
                <a:cs typeface="Tahoma"/>
              </a:rPr>
              <a:t>университетов, </a:t>
            </a:r>
            <a:r>
              <a:rPr sz="1400" spc="60" dirty="0">
                <a:latin typeface="Tahoma"/>
                <a:cs typeface="Tahoma"/>
              </a:rPr>
              <a:t>реализующих прорывные </a:t>
            </a:r>
            <a:r>
              <a:rPr sz="1400" spc="50" dirty="0">
                <a:latin typeface="Tahoma"/>
                <a:cs typeface="Tahoma"/>
              </a:rPr>
              <a:t>научные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 </a:t>
            </a:r>
            <a:r>
              <a:rPr sz="1400" spc="70" dirty="0">
                <a:latin typeface="Tahoma"/>
                <a:cs typeface="Tahoma"/>
              </a:rPr>
              <a:t>создающих наукоемкую </a:t>
            </a:r>
            <a:r>
              <a:rPr sz="1400" spc="60" dirty="0">
                <a:latin typeface="Tahoma"/>
                <a:cs typeface="Tahoma"/>
              </a:rPr>
              <a:t>продукцию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55" dirty="0">
                <a:latin typeface="Tahoma"/>
                <a:cs typeface="Tahoma"/>
              </a:rPr>
              <a:t>технологии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социально-экономического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развития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территорий,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кадрового и </a:t>
            </a:r>
            <a:r>
              <a:rPr sz="1400" spc="50" dirty="0">
                <a:latin typeface="Tahoma"/>
                <a:cs typeface="Tahoma"/>
              </a:rPr>
              <a:t>научно-технологического потенциала </a:t>
            </a:r>
            <a:r>
              <a:rPr sz="1400" spc="60" dirty="0">
                <a:latin typeface="Tahoma"/>
                <a:cs typeface="Tahoma"/>
              </a:rPr>
              <a:t>организаций </a:t>
            </a:r>
            <a:r>
              <a:rPr sz="1400" spc="6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социальной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сферы.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ct val="89300"/>
              </a:lnSpc>
              <a:spcBef>
                <a:spcPts val="1500"/>
              </a:spcBef>
            </a:pPr>
            <a:r>
              <a:rPr sz="1400" spc="75" dirty="0" err="1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 err="1">
                <a:latin typeface="Tahoma"/>
                <a:cs typeface="Tahoma"/>
              </a:rPr>
              <a:t>механизмо</a:t>
            </a:r>
            <a:r>
              <a:rPr lang="ru-RU" sz="1400" spc="75" dirty="0">
                <a:latin typeface="Tahoma"/>
                <a:cs typeface="Tahoma"/>
              </a:rPr>
              <a:t>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университетов</a:t>
            </a:r>
            <a:r>
              <a:rPr lang="ru-RU" sz="1400" spc="-85" dirty="0">
                <a:latin typeface="Tahoma"/>
                <a:cs typeface="Tahoma"/>
              </a:rPr>
              <a:t>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 </a:t>
            </a:r>
            <a:r>
              <a:rPr sz="1400" spc="-43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экономики.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4389" y="2510521"/>
            <a:ext cx="5887610" cy="43474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21</a:t>
            </a:fld>
            <a:endParaRPr spc="-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650E4B-19A3-4EC6-A36D-7F66E3D5C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70151" y="2165603"/>
            <a:ext cx="5772150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latin typeface="Tahoma"/>
                <a:cs typeface="Tahoma"/>
              </a:rPr>
              <a:t>П</a:t>
            </a:r>
            <a:r>
              <a:rPr sz="2000" spc="105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д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70" dirty="0">
                <a:latin typeface="Tahoma"/>
                <a:cs typeface="Tahoma"/>
              </a:rPr>
              <a:t>г</a:t>
            </a:r>
            <a:r>
              <a:rPr sz="2000" spc="90" dirty="0">
                <a:latin typeface="Tahoma"/>
                <a:cs typeface="Tahoma"/>
              </a:rPr>
              <a:t>о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100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в</a:t>
            </a:r>
            <a:r>
              <a:rPr sz="2000" spc="135" dirty="0">
                <a:latin typeface="Tahoma"/>
                <a:cs typeface="Tahoma"/>
              </a:rPr>
              <a:t>ок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185" dirty="0">
                <a:latin typeface="Tahoma"/>
                <a:cs typeface="Tahoma"/>
              </a:rPr>
              <a:t>с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95" dirty="0">
                <a:latin typeface="Tahoma"/>
                <a:cs typeface="Tahoma"/>
              </a:rPr>
              <a:t>й</a:t>
            </a:r>
            <a:r>
              <a:rPr sz="2000" spc="125" dirty="0">
                <a:latin typeface="Tahoma"/>
                <a:cs typeface="Tahoma"/>
              </a:rPr>
              <a:t>д</a:t>
            </a:r>
            <a:r>
              <a:rPr sz="2000" spc="90" dirty="0">
                <a:latin typeface="Tahoma"/>
                <a:cs typeface="Tahoma"/>
              </a:rPr>
              <a:t>а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Tahoma"/>
              <a:cs typeface="Tahoma"/>
            </a:endParaRPr>
          </a:p>
          <a:p>
            <a:pPr marL="12700" marR="5080">
              <a:lnSpc>
                <a:spcPct val="90700"/>
              </a:lnSpc>
            </a:pPr>
            <a:r>
              <a:rPr sz="1400" spc="70" dirty="0">
                <a:latin typeface="Tahoma"/>
                <a:cs typeface="Tahoma"/>
              </a:rPr>
              <a:t>Развитие </a:t>
            </a:r>
            <a:r>
              <a:rPr sz="1400" spc="55" dirty="0">
                <a:latin typeface="Tahoma"/>
                <a:cs typeface="Tahoma"/>
              </a:rPr>
              <a:t>университетов, </a:t>
            </a:r>
            <a:r>
              <a:rPr sz="1400" spc="60" dirty="0">
                <a:latin typeface="Tahoma"/>
                <a:cs typeface="Tahoma"/>
              </a:rPr>
              <a:t>реализующих прорывные </a:t>
            </a:r>
            <a:r>
              <a:rPr sz="1400" spc="50" dirty="0">
                <a:latin typeface="Tahoma"/>
                <a:cs typeface="Tahoma"/>
              </a:rPr>
              <a:t>научные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создающих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наукоемкую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продукцию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технологии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 социально-экономического </a:t>
            </a:r>
            <a:r>
              <a:rPr sz="1400" spc="60" dirty="0">
                <a:latin typeface="Tahoma"/>
                <a:cs typeface="Tahoma"/>
              </a:rPr>
              <a:t>развития </a:t>
            </a:r>
            <a:r>
              <a:rPr sz="1400" spc="55" dirty="0">
                <a:latin typeface="Tahoma"/>
                <a:cs typeface="Tahoma"/>
              </a:rPr>
              <a:t>территорий,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 </a:t>
            </a:r>
            <a:r>
              <a:rPr sz="1400" spc="65" dirty="0">
                <a:latin typeface="Tahoma"/>
                <a:cs typeface="Tahoma"/>
              </a:rPr>
              <a:t>кадрового и </a:t>
            </a:r>
            <a:r>
              <a:rPr sz="1400" spc="50" dirty="0">
                <a:latin typeface="Tahoma"/>
                <a:cs typeface="Tahoma"/>
              </a:rPr>
              <a:t>научно-технологического потенциала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социальной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сферы.</a:t>
            </a:r>
            <a:endParaRPr sz="1400" dirty="0">
              <a:latin typeface="Tahoma"/>
              <a:cs typeface="Tahoma"/>
            </a:endParaRPr>
          </a:p>
          <a:p>
            <a:pPr marL="12700" marR="692785">
              <a:lnSpc>
                <a:spcPct val="89300"/>
              </a:lnSpc>
              <a:spcBef>
                <a:spcPts val="1500"/>
              </a:spcBef>
            </a:pPr>
            <a:r>
              <a:rPr sz="1400" spc="75" dirty="0" err="1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 err="1">
                <a:latin typeface="Tahoma"/>
                <a:cs typeface="Tahoma"/>
              </a:rPr>
              <a:t>механизмо</a:t>
            </a:r>
            <a:r>
              <a:rPr lang="ru-RU" sz="1400" spc="75" dirty="0">
                <a:latin typeface="Tahoma"/>
                <a:cs typeface="Tahoma"/>
              </a:rPr>
              <a:t>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университетов</a:t>
            </a:r>
            <a:r>
              <a:rPr lang="ru-RU" sz="1400" spc="-90" dirty="0">
                <a:latin typeface="Tahoma"/>
                <a:cs typeface="Tahoma"/>
              </a:rPr>
              <a:t>,</a:t>
            </a:r>
            <a:r>
              <a:rPr sz="1400" spc="65" dirty="0">
                <a:latin typeface="Tahoma"/>
                <a:cs typeface="Tahoma"/>
              </a:rPr>
              <a:t>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 </a:t>
            </a:r>
            <a:r>
              <a:rPr sz="1400" spc="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экономики.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87" y="2229459"/>
            <a:ext cx="4607525" cy="310439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22</a:t>
            </a:fld>
            <a:endParaRPr spc="-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F8B50B-3110-4250-9BC0-A6144A4F0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D5E285D0-6394-435E-99E0-18324285C10D}"/>
              </a:ext>
            </a:extLst>
          </p:cNvPr>
          <p:cNvSpPr txBox="1">
            <a:spLocks/>
          </p:cNvSpPr>
          <p:nvPr/>
        </p:nvSpPr>
        <p:spPr>
          <a:xfrm>
            <a:off x="616803" y="259080"/>
            <a:ext cx="5909310" cy="859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lang="ru-RU" sz="3000" kern="0">
                <a:latin typeface="Verdana" panose="020B0604030504040204" pitchFamily="34" charset="0"/>
                <a:ea typeface="Verdana" panose="020B0604030504040204" pitchFamily="34" charset="0"/>
              </a:rPr>
              <a:t>Пример оформления  слайда с текстом и фото</a:t>
            </a:r>
            <a:endParaRPr lang="ru-RU" sz="30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04" y="1705355"/>
            <a:ext cx="5908675" cy="429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latin typeface="Tahoma"/>
                <a:cs typeface="Tahoma"/>
              </a:rPr>
              <a:t>Подзаголовок</a:t>
            </a:r>
            <a:endParaRPr sz="20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оформления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текстового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блока: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5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400" spc="60" dirty="0">
                <a:latin typeface="Tahoma"/>
                <a:cs typeface="Tahoma"/>
              </a:rPr>
              <a:t>Р</a:t>
            </a:r>
            <a:r>
              <a:rPr sz="1400" spc="60" dirty="0" err="1">
                <a:latin typeface="Tahoma"/>
                <a:cs typeface="Tahoma"/>
              </a:rPr>
              <a:t>азвитие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университетов,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реализующих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прорывные</a:t>
            </a:r>
            <a:endParaRPr sz="1400" dirty="0">
              <a:latin typeface="Tahoma"/>
              <a:cs typeface="Tahoma"/>
            </a:endParaRPr>
          </a:p>
          <a:p>
            <a:pPr marL="297815" marR="167005">
              <a:lnSpc>
                <a:spcPct val="148600"/>
              </a:lnSpc>
            </a:pPr>
            <a:r>
              <a:rPr sz="1400" spc="50" dirty="0">
                <a:latin typeface="Tahoma"/>
                <a:cs typeface="Tahoma"/>
              </a:rPr>
              <a:t>научные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создающих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наукоемкую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продукцию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0" dirty="0" err="1">
                <a:latin typeface="Tahoma"/>
                <a:cs typeface="Tahoma"/>
              </a:rPr>
              <a:t>технологии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социально-экономического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развития</a:t>
            </a:r>
            <a:endParaRPr sz="1400" dirty="0">
              <a:latin typeface="Tahoma"/>
              <a:cs typeface="Tahoma"/>
            </a:endParaRPr>
          </a:p>
          <a:p>
            <a:pPr marL="297815" marR="5080">
              <a:lnSpc>
                <a:spcPct val="150000"/>
              </a:lnSpc>
              <a:spcBef>
                <a:spcPts val="70"/>
              </a:spcBef>
            </a:pPr>
            <a:r>
              <a:rPr sz="1400" spc="55" dirty="0">
                <a:latin typeface="Tahoma"/>
                <a:cs typeface="Tahoma"/>
              </a:rPr>
              <a:t>территорий,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кадрового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научно-технологического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потенциала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endParaRPr sz="1400" dirty="0">
              <a:latin typeface="Tahoma"/>
              <a:cs typeface="Tahoma"/>
            </a:endParaRPr>
          </a:p>
          <a:p>
            <a:pPr marL="297815">
              <a:lnSpc>
                <a:spcPct val="100000"/>
              </a:lnSpc>
              <a:spcBef>
                <a:spcPts val="815"/>
              </a:spcBef>
            </a:pP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с</a:t>
            </a:r>
            <a:r>
              <a:rPr sz="1400" spc="70" dirty="0">
                <a:latin typeface="Tahoma"/>
                <a:cs typeface="Tahoma"/>
              </a:rPr>
              <a:t>о</a:t>
            </a:r>
            <a:r>
              <a:rPr sz="1400" spc="55" dirty="0">
                <a:latin typeface="Tahoma"/>
                <a:cs typeface="Tahoma"/>
              </a:rPr>
              <a:t>ц</a:t>
            </a:r>
            <a:r>
              <a:rPr sz="1400" spc="60" dirty="0">
                <a:latin typeface="Tahoma"/>
                <a:cs typeface="Tahoma"/>
              </a:rPr>
              <a:t>и</a:t>
            </a:r>
            <a:r>
              <a:rPr sz="1400" spc="50" dirty="0">
                <a:latin typeface="Tahoma"/>
                <a:cs typeface="Tahoma"/>
              </a:rPr>
              <a:t>а</a:t>
            </a:r>
            <a:r>
              <a:rPr sz="1400" spc="45" dirty="0">
                <a:latin typeface="Tahoma"/>
                <a:cs typeface="Tahoma"/>
              </a:rPr>
              <a:t>л</a:t>
            </a:r>
            <a:r>
              <a:rPr sz="1400" spc="30" dirty="0">
                <a:latin typeface="Tahoma"/>
                <a:cs typeface="Tahoma"/>
              </a:rPr>
              <a:t>ь</a:t>
            </a:r>
            <a:r>
              <a:rPr sz="1400" spc="60" dirty="0">
                <a:latin typeface="Tahoma"/>
                <a:cs typeface="Tahoma"/>
              </a:rPr>
              <a:t>н</a:t>
            </a:r>
            <a:r>
              <a:rPr sz="1400" spc="70" dirty="0">
                <a:latin typeface="Tahoma"/>
                <a:cs typeface="Tahoma"/>
              </a:rPr>
              <a:t>о</a:t>
            </a:r>
            <a:r>
              <a:rPr sz="1400" spc="65" dirty="0">
                <a:latin typeface="Tahoma"/>
                <a:cs typeface="Tahoma"/>
              </a:rPr>
              <a:t>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с</a:t>
            </a:r>
            <a:r>
              <a:rPr sz="1400" spc="-30" dirty="0">
                <a:latin typeface="Tahoma"/>
                <a:cs typeface="Tahoma"/>
              </a:rPr>
              <a:t>ф</a:t>
            </a:r>
            <a:r>
              <a:rPr sz="1400" spc="75" dirty="0">
                <a:latin typeface="Tahoma"/>
                <a:cs typeface="Tahoma"/>
              </a:rPr>
              <a:t>е</a:t>
            </a:r>
            <a:r>
              <a:rPr sz="1400" spc="85" dirty="0">
                <a:latin typeface="Tahoma"/>
                <a:cs typeface="Tahoma"/>
              </a:rPr>
              <a:t>р</a:t>
            </a:r>
            <a:r>
              <a:rPr sz="1400" spc="35" dirty="0">
                <a:latin typeface="Tahoma"/>
                <a:cs typeface="Tahoma"/>
              </a:rPr>
              <a:t>ы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126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400" spc="60" dirty="0">
                <a:latin typeface="Tahoma"/>
                <a:cs typeface="Tahoma"/>
              </a:rPr>
              <a:t>Ф</a:t>
            </a:r>
            <a:r>
              <a:rPr sz="1400" spc="60" dirty="0" err="1">
                <a:latin typeface="Tahoma"/>
                <a:cs typeface="Tahoma"/>
              </a:rPr>
              <a:t>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механизмов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университетов</a:t>
            </a:r>
            <a:r>
              <a:rPr lang="ru-RU" sz="1400" spc="60" dirty="0">
                <a:latin typeface="Tahoma"/>
                <a:cs typeface="Tahoma"/>
              </a:rPr>
              <a:t>,</a:t>
            </a:r>
            <a:endParaRPr lang="ru-RU" sz="1400" dirty="0">
              <a:latin typeface="Tahoma"/>
              <a:cs typeface="Tahoma"/>
            </a:endParaRPr>
          </a:p>
          <a:p>
            <a:pPr marL="297815" marR="486409">
              <a:lnSpc>
                <a:spcPct val="150000"/>
              </a:lnSpc>
              <a:spcBef>
                <a:spcPts val="70"/>
              </a:spcBef>
            </a:pPr>
            <a:r>
              <a:rPr lang="ru-RU" sz="1400" spc="50" dirty="0">
                <a:latin typeface="Tahoma"/>
                <a:cs typeface="Tahoma"/>
              </a:rPr>
              <a:t>научных</a:t>
            </a:r>
            <a:r>
              <a:rPr lang="ru-RU" sz="1400" spc="-85" dirty="0">
                <a:latin typeface="Tahoma"/>
                <a:cs typeface="Tahoma"/>
              </a:rPr>
              <a:t> </a:t>
            </a:r>
            <a:r>
              <a:rPr lang="ru-RU" sz="1400" spc="60" dirty="0">
                <a:latin typeface="Tahoma"/>
                <a:cs typeface="Tahoma"/>
              </a:rPr>
              <a:t>организаций</a:t>
            </a:r>
            <a:r>
              <a:rPr lang="ru-RU" sz="1400" spc="-90" dirty="0">
                <a:latin typeface="Tahoma"/>
                <a:cs typeface="Tahoma"/>
              </a:rPr>
              <a:t> </a:t>
            </a:r>
            <a:r>
              <a:rPr lang="ru-RU" sz="1400" spc="65" dirty="0">
                <a:latin typeface="Tahoma"/>
                <a:cs typeface="Tahoma"/>
              </a:rPr>
              <a:t>и</a:t>
            </a:r>
            <a:r>
              <a:rPr lang="ru-RU" sz="1400" spc="-95" dirty="0">
                <a:latin typeface="Tahoma"/>
                <a:cs typeface="Tahoma"/>
              </a:rPr>
              <a:t> </a:t>
            </a:r>
            <a:r>
              <a:rPr lang="ru-RU" sz="1400" spc="65" dirty="0">
                <a:latin typeface="Tahoma"/>
                <a:cs typeface="Tahoma"/>
              </a:rPr>
              <a:t>их</a:t>
            </a:r>
            <a:r>
              <a:rPr lang="ru-RU" sz="1400" spc="-85" dirty="0">
                <a:latin typeface="Tahoma"/>
                <a:cs typeface="Tahoma"/>
              </a:rPr>
              <a:t> </a:t>
            </a:r>
            <a:r>
              <a:rPr lang="ru-RU" sz="1400" spc="65" dirty="0">
                <a:latin typeface="Tahoma"/>
                <a:cs typeface="Tahoma"/>
              </a:rPr>
              <a:t>кооперации</a:t>
            </a:r>
            <a:r>
              <a:rPr lang="ru-RU" sz="1400" spc="-90" dirty="0">
                <a:latin typeface="Tahoma"/>
                <a:cs typeface="Tahoma"/>
              </a:rPr>
              <a:t> </a:t>
            </a:r>
            <a:r>
              <a:rPr lang="ru-RU" sz="1400" spc="114" dirty="0">
                <a:latin typeface="Tahoma"/>
                <a:cs typeface="Tahoma"/>
              </a:rPr>
              <a:t>с</a:t>
            </a:r>
            <a:r>
              <a:rPr lang="ru-RU" sz="1400" spc="-90" dirty="0">
                <a:latin typeface="Tahoma"/>
                <a:cs typeface="Tahoma"/>
              </a:rPr>
              <a:t> </a:t>
            </a:r>
            <a:r>
              <a:rPr lang="ru-RU" sz="1400" spc="65" dirty="0">
                <a:latin typeface="Tahoma"/>
                <a:cs typeface="Tahoma"/>
              </a:rPr>
              <a:t>организациями </a:t>
            </a:r>
            <a:r>
              <a:rPr lang="ru-RU" sz="1400" spc="-420" dirty="0">
                <a:latin typeface="Tahoma"/>
                <a:cs typeface="Tahoma"/>
              </a:rPr>
              <a:t> </a:t>
            </a:r>
            <a:r>
              <a:rPr lang="ru-RU" sz="1400" spc="60" dirty="0">
                <a:latin typeface="Tahoma"/>
                <a:cs typeface="Tahoma"/>
              </a:rPr>
              <a:t>реального</a:t>
            </a:r>
            <a:r>
              <a:rPr lang="ru-RU" sz="1400" spc="-95" dirty="0">
                <a:latin typeface="Tahoma"/>
                <a:cs typeface="Tahoma"/>
              </a:rPr>
              <a:t> </a:t>
            </a:r>
            <a:r>
              <a:rPr lang="ru-RU" sz="1400" spc="75" dirty="0">
                <a:latin typeface="Tahoma"/>
                <a:cs typeface="Tahoma"/>
              </a:rPr>
              <a:t>сектора</a:t>
            </a:r>
            <a:r>
              <a:rPr lang="ru-RU" sz="1400" spc="-95" dirty="0">
                <a:latin typeface="Tahoma"/>
                <a:cs typeface="Tahoma"/>
              </a:rPr>
              <a:t> </a:t>
            </a:r>
            <a:r>
              <a:rPr lang="ru-RU" sz="1400" spc="80" dirty="0">
                <a:latin typeface="Tahoma"/>
                <a:cs typeface="Tahoma"/>
              </a:rPr>
              <a:t>экономики</a:t>
            </a:r>
            <a:endParaRPr lang="ru-RU" sz="14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2910" y="1536759"/>
            <a:ext cx="3871024" cy="4738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23</a:t>
            </a:fld>
            <a:endParaRPr spc="-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8ACD7F-BCB9-43F6-BA8F-1B3FD6822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9F1C199E-2C3A-4878-914A-291F7110F082}"/>
              </a:ext>
            </a:extLst>
          </p:cNvPr>
          <p:cNvSpPr txBox="1">
            <a:spLocks/>
          </p:cNvSpPr>
          <p:nvPr/>
        </p:nvSpPr>
        <p:spPr>
          <a:xfrm>
            <a:off x="616803" y="259080"/>
            <a:ext cx="5909310" cy="859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lang="ru-RU" sz="3000" kern="0" dirty="0">
                <a:latin typeface="Verdana" panose="020B0604030504040204" pitchFamily="34" charset="0"/>
                <a:ea typeface="Verdana" panose="020B0604030504040204" pitchFamily="34" charset="0"/>
              </a:rPr>
              <a:t>Пример оформления  слайда с текстом и фото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04" y="1185666"/>
            <a:ext cx="326939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70" dirty="0">
                <a:latin typeface="Tahoma"/>
                <a:cs typeface="Tahoma"/>
              </a:rPr>
              <a:t>Н</a:t>
            </a:r>
            <a:r>
              <a:rPr sz="2000" b="1" spc="85" dirty="0">
                <a:latin typeface="Tahoma"/>
                <a:cs typeface="Tahoma"/>
              </a:rPr>
              <a:t>а</a:t>
            </a:r>
            <a:r>
              <a:rPr sz="2000" b="1" spc="160" dirty="0">
                <a:latin typeface="Tahoma"/>
                <a:cs typeface="Tahoma"/>
              </a:rPr>
              <a:t>з</a:t>
            </a:r>
            <a:r>
              <a:rPr sz="2000" b="1" spc="85" dirty="0">
                <a:latin typeface="Tahoma"/>
                <a:cs typeface="Tahoma"/>
              </a:rPr>
              <a:t>ва</a:t>
            </a:r>
            <a:r>
              <a:rPr sz="2000" b="1" spc="95" dirty="0">
                <a:latin typeface="Tahoma"/>
                <a:cs typeface="Tahoma"/>
              </a:rPr>
              <a:t>ни</a:t>
            </a:r>
            <a:r>
              <a:rPr sz="2000" b="1" spc="105" dirty="0">
                <a:latin typeface="Tahoma"/>
                <a:cs typeface="Tahoma"/>
              </a:rPr>
              <a:t>е</a:t>
            </a:r>
            <a:r>
              <a:rPr sz="2000" b="1" spc="-150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т</a:t>
            </a:r>
            <a:r>
              <a:rPr sz="2000" b="1" spc="85" dirty="0">
                <a:latin typeface="Tahoma"/>
                <a:cs typeface="Tahoma"/>
              </a:rPr>
              <a:t>а</a:t>
            </a:r>
            <a:r>
              <a:rPr sz="2000" b="1" spc="65" dirty="0">
                <a:latin typeface="Tahoma"/>
                <a:cs typeface="Tahoma"/>
              </a:rPr>
              <a:t>б</a:t>
            </a:r>
            <a:r>
              <a:rPr sz="2000" b="1" spc="60" dirty="0">
                <a:latin typeface="Tahoma"/>
                <a:cs typeface="Tahoma"/>
              </a:rPr>
              <a:t>л</a:t>
            </a:r>
            <a:r>
              <a:rPr sz="2000" b="1" spc="95" dirty="0">
                <a:latin typeface="Tahoma"/>
                <a:cs typeface="Tahoma"/>
              </a:rPr>
              <a:t>и</a:t>
            </a:r>
            <a:r>
              <a:rPr sz="2000" b="1" spc="90" dirty="0">
                <a:latin typeface="Tahoma"/>
                <a:cs typeface="Tahoma"/>
              </a:rPr>
              <a:t>цы</a:t>
            </a:r>
            <a:endParaRPr sz="2000" b="1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626380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Пример слайда с таблицей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24</a:t>
            </a:fld>
            <a:endParaRPr spc="-5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5F691D0-4B8D-DA5E-0639-DB027AAA8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60430"/>
              </p:ext>
            </p:extLst>
          </p:nvPr>
        </p:nvGraphicFramePr>
        <p:xfrm>
          <a:off x="563025" y="1751282"/>
          <a:ext cx="10891520" cy="440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val="2935329716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841175847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54124560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62269423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18705231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36887962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67590427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Номер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Дата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Время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Стоимость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Город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Вылет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Прилет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625096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23925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Инвестиционная стратегия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1536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Правовое регулирование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3725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3411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08102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04715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154E3-7643-460D-B2E7-227BFD105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6017856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Пример слайда с диаграммой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804" y="1254252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8732" y="3015805"/>
            <a:ext cx="4960620" cy="2605405"/>
            <a:chOff x="858732" y="3015805"/>
            <a:chExt cx="4960620" cy="2605405"/>
          </a:xfrm>
        </p:grpSpPr>
        <p:sp>
          <p:nvSpPr>
            <p:cNvPr id="8" name="object 8"/>
            <p:cNvSpPr/>
            <p:nvPr/>
          </p:nvSpPr>
          <p:spPr>
            <a:xfrm>
              <a:off x="858732" y="3538728"/>
              <a:ext cx="638175" cy="1557655"/>
            </a:xfrm>
            <a:custGeom>
              <a:avLst/>
              <a:gdLst/>
              <a:ahLst/>
              <a:cxnLst/>
              <a:rect l="l" t="t" r="r" b="b"/>
              <a:pathLst>
                <a:path w="638175" h="1557654">
                  <a:moveTo>
                    <a:pt x="0" y="1557528"/>
                  </a:moveTo>
                  <a:lnTo>
                    <a:pt x="141011" y="1557528"/>
                  </a:lnTo>
                </a:path>
                <a:path w="638175" h="1557654">
                  <a:moveTo>
                    <a:pt x="272075" y="1557528"/>
                  </a:moveTo>
                  <a:lnTo>
                    <a:pt x="308651" y="1557528"/>
                  </a:lnTo>
                </a:path>
                <a:path w="638175" h="1557654">
                  <a:moveTo>
                    <a:pt x="0" y="1039368"/>
                  </a:moveTo>
                  <a:lnTo>
                    <a:pt x="141011" y="1039368"/>
                  </a:lnTo>
                </a:path>
                <a:path w="638175" h="1557654">
                  <a:moveTo>
                    <a:pt x="272075" y="1039368"/>
                  </a:moveTo>
                  <a:lnTo>
                    <a:pt x="308651" y="1039368"/>
                  </a:lnTo>
                </a:path>
                <a:path w="638175" h="1557654">
                  <a:moveTo>
                    <a:pt x="0" y="521208"/>
                  </a:moveTo>
                  <a:lnTo>
                    <a:pt x="141011" y="521208"/>
                  </a:lnTo>
                </a:path>
                <a:path w="638175" h="1557654">
                  <a:moveTo>
                    <a:pt x="272075" y="521208"/>
                  </a:moveTo>
                  <a:lnTo>
                    <a:pt x="637835" y="521208"/>
                  </a:lnTo>
                </a:path>
                <a:path w="638175" h="1557654">
                  <a:moveTo>
                    <a:pt x="0" y="0"/>
                  </a:moveTo>
                  <a:lnTo>
                    <a:pt x="141011" y="0"/>
                  </a:lnTo>
                </a:path>
                <a:path w="638175" h="1557654">
                  <a:moveTo>
                    <a:pt x="272075" y="0"/>
                  </a:moveTo>
                  <a:lnTo>
                    <a:pt x="637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9743" y="3383279"/>
              <a:ext cx="131445" cy="2228215"/>
            </a:xfrm>
            <a:custGeom>
              <a:avLst/>
              <a:gdLst/>
              <a:ahLst/>
              <a:cxnLst/>
              <a:rect l="l" t="t" r="r" b="b"/>
              <a:pathLst>
                <a:path w="131444" h="2228215">
                  <a:moveTo>
                    <a:pt x="131064" y="0"/>
                  </a:moveTo>
                  <a:lnTo>
                    <a:pt x="0" y="0"/>
                  </a:lnTo>
                  <a:lnTo>
                    <a:pt x="0" y="2228087"/>
                  </a:lnTo>
                  <a:lnTo>
                    <a:pt x="131064" y="2228087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5399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399" y="4575714"/>
              <a:ext cx="201295" cy="5080"/>
            </a:xfrm>
            <a:custGeom>
              <a:avLst/>
              <a:gdLst/>
              <a:ahLst/>
              <a:cxnLst/>
              <a:rect l="l" t="t" r="r" b="b"/>
              <a:pathLst>
                <a:path w="201294" h="5079">
                  <a:moveTo>
                    <a:pt x="0" y="4762"/>
                  </a:moveTo>
                  <a:lnTo>
                    <a:pt x="201168" y="4762"/>
                  </a:lnTo>
                </a:path>
                <a:path w="201294" h="5079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7383" y="4370831"/>
              <a:ext cx="128270" cy="1240790"/>
            </a:xfrm>
            <a:custGeom>
              <a:avLst/>
              <a:gdLst/>
              <a:ahLst/>
              <a:cxnLst/>
              <a:rect l="l" t="t" r="r" b="b"/>
              <a:pathLst>
                <a:path w="128269" h="1240789">
                  <a:moveTo>
                    <a:pt x="128015" y="0"/>
                  </a:moveTo>
                  <a:lnTo>
                    <a:pt x="0" y="0"/>
                  </a:lnTo>
                  <a:lnTo>
                    <a:pt x="0" y="1240535"/>
                  </a:lnTo>
                  <a:lnTo>
                    <a:pt x="128015" y="1240535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9991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1975" y="4578095"/>
              <a:ext cx="128270" cy="1033780"/>
            </a:xfrm>
            <a:custGeom>
              <a:avLst/>
              <a:gdLst/>
              <a:ahLst/>
              <a:cxnLst/>
              <a:rect l="l" t="t" r="r" b="b"/>
              <a:pathLst>
                <a:path w="128269" h="1033779">
                  <a:moveTo>
                    <a:pt x="128015" y="0"/>
                  </a:moveTo>
                  <a:lnTo>
                    <a:pt x="0" y="0"/>
                  </a:lnTo>
                  <a:lnTo>
                    <a:pt x="0" y="1033271"/>
                  </a:lnTo>
                  <a:lnTo>
                    <a:pt x="128015" y="103327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7631" y="5096255"/>
              <a:ext cx="777240" cy="0"/>
            </a:xfrm>
            <a:custGeom>
              <a:avLst/>
              <a:gdLst/>
              <a:ahLst/>
              <a:cxnLst/>
              <a:rect l="l" t="t" r="r" b="b"/>
              <a:pathLst>
                <a:path w="777239">
                  <a:moveTo>
                    <a:pt x="0" y="0"/>
                  </a:moveTo>
                  <a:lnTo>
                    <a:pt x="33528" y="0"/>
                  </a:lnTo>
                </a:path>
                <a:path w="777239">
                  <a:moveTo>
                    <a:pt x="329184" y="0"/>
                  </a:moveTo>
                  <a:lnTo>
                    <a:pt x="612648" y="0"/>
                  </a:lnTo>
                </a:path>
                <a:path w="777239">
                  <a:moveTo>
                    <a:pt x="743712" y="0"/>
                  </a:moveTo>
                  <a:lnTo>
                    <a:pt x="777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2223" y="4575714"/>
              <a:ext cx="448309" cy="5080"/>
            </a:xfrm>
            <a:custGeom>
              <a:avLst/>
              <a:gdLst/>
              <a:ahLst/>
              <a:cxnLst/>
              <a:rect l="l" t="t" r="r" b="b"/>
              <a:pathLst>
                <a:path w="448310" h="5079">
                  <a:moveTo>
                    <a:pt x="0" y="4762"/>
                  </a:moveTo>
                  <a:lnTo>
                    <a:pt x="33527" y="4762"/>
                  </a:lnTo>
                </a:path>
                <a:path w="448310" h="5079">
                  <a:moveTo>
                    <a:pt x="164592" y="4762"/>
                  </a:moveTo>
                  <a:lnTo>
                    <a:pt x="448056" y="4762"/>
                  </a:lnTo>
                </a:path>
                <a:path w="448310" h="5079">
                  <a:moveTo>
                    <a:pt x="0" y="0"/>
                  </a:moveTo>
                  <a:lnTo>
                    <a:pt x="44805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71344" y="457809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0280" y="4319015"/>
              <a:ext cx="131445" cy="1292860"/>
            </a:xfrm>
            <a:custGeom>
              <a:avLst/>
              <a:gdLst/>
              <a:ahLst/>
              <a:cxnLst/>
              <a:rect l="l" t="t" r="r" b="b"/>
              <a:pathLst>
                <a:path w="131444" h="1292860">
                  <a:moveTo>
                    <a:pt x="131063" y="0"/>
                  </a:moveTo>
                  <a:lnTo>
                    <a:pt x="0" y="0"/>
                  </a:lnTo>
                  <a:lnTo>
                    <a:pt x="0" y="1292351"/>
                  </a:lnTo>
                  <a:lnTo>
                    <a:pt x="131063" y="129235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35936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5936" y="4575714"/>
              <a:ext cx="201295" cy="5080"/>
            </a:xfrm>
            <a:custGeom>
              <a:avLst/>
              <a:gdLst/>
              <a:ahLst/>
              <a:cxnLst/>
              <a:rect l="l" t="t" r="r" b="b"/>
              <a:pathLst>
                <a:path w="201294" h="5079">
                  <a:moveTo>
                    <a:pt x="0" y="4762"/>
                  </a:moveTo>
                  <a:lnTo>
                    <a:pt x="201168" y="4762"/>
                  </a:lnTo>
                </a:path>
                <a:path w="201294" h="5079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7631" y="3538728"/>
              <a:ext cx="1274445" cy="521334"/>
            </a:xfrm>
            <a:custGeom>
              <a:avLst/>
              <a:gdLst/>
              <a:ahLst/>
              <a:cxnLst/>
              <a:rect l="l" t="t" r="r" b="b"/>
              <a:pathLst>
                <a:path w="1274445" h="521335">
                  <a:moveTo>
                    <a:pt x="0" y="521208"/>
                  </a:moveTo>
                  <a:lnTo>
                    <a:pt x="777240" y="521208"/>
                  </a:lnTo>
                </a:path>
                <a:path w="1274445" h="521335">
                  <a:moveTo>
                    <a:pt x="908304" y="521208"/>
                  </a:moveTo>
                  <a:lnTo>
                    <a:pt x="1274064" y="521208"/>
                  </a:lnTo>
                </a:path>
                <a:path w="1274445" h="521335">
                  <a:moveTo>
                    <a:pt x="0" y="0"/>
                  </a:moveTo>
                  <a:lnTo>
                    <a:pt x="777240" y="0"/>
                  </a:lnTo>
                </a:path>
                <a:path w="1274445" h="521335">
                  <a:moveTo>
                    <a:pt x="908304" y="0"/>
                  </a:moveTo>
                  <a:lnTo>
                    <a:pt x="1274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04872" y="3331463"/>
              <a:ext cx="131445" cy="2280285"/>
            </a:xfrm>
            <a:custGeom>
              <a:avLst/>
              <a:gdLst/>
              <a:ahLst/>
              <a:cxnLst/>
              <a:rect l="l" t="t" r="r" b="b"/>
              <a:pathLst>
                <a:path w="131444" h="2280285">
                  <a:moveTo>
                    <a:pt x="131063" y="0"/>
                  </a:moveTo>
                  <a:lnTo>
                    <a:pt x="0" y="0"/>
                  </a:lnTo>
                  <a:lnTo>
                    <a:pt x="0" y="2279903"/>
                  </a:lnTo>
                  <a:lnTo>
                    <a:pt x="131063" y="2279903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00527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72512" y="4578095"/>
              <a:ext cx="128270" cy="1033780"/>
            </a:xfrm>
            <a:custGeom>
              <a:avLst/>
              <a:gdLst/>
              <a:ahLst/>
              <a:cxnLst/>
              <a:rect l="l" t="t" r="r" b="b"/>
              <a:pathLst>
                <a:path w="128269" h="1033779">
                  <a:moveTo>
                    <a:pt x="128015" y="0"/>
                  </a:moveTo>
                  <a:lnTo>
                    <a:pt x="0" y="0"/>
                  </a:lnTo>
                  <a:lnTo>
                    <a:pt x="0" y="1033271"/>
                  </a:lnTo>
                  <a:lnTo>
                    <a:pt x="128015" y="103327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97352" y="5096255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283463" y="0"/>
                  </a:lnTo>
                </a:path>
                <a:path w="448310">
                  <a:moveTo>
                    <a:pt x="414527" y="0"/>
                  </a:moveTo>
                  <a:lnTo>
                    <a:pt x="4480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32759" y="4575714"/>
              <a:ext cx="448309" cy="5080"/>
            </a:xfrm>
            <a:custGeom>
              <a:avLst/>
              <a:gdLst/>
              <a:ahLst/>
              <a:cxnLst/>
              <a:rect l="l" t="t" r="r" b="b"/>
              <a:pathLst>
                <a:path w="448310" h="5079">
                  <a:moveTo>
                    <a:pt x="0" y="4762"/>
                  </a:moveTo>
                  <a:lnTo>
                    <a:pt x="33527" y="4762"/>
                  </a:lnTo>
                </a:path>
                <a:path w="448310" h="5079">
                  <a:moveTo>
                    <a:pt x="164591" y="4762"/>
                  </a:moveTo>
                  <a:lnTo>
                    <a:pt x="448055" y="4762"/>
                  </a:lnTo>
                </a:path>
                <a:path w="448310" h="5079">
                  <a:moveTo>
                    <a:pt x="0" y="0"/>
                  </a:moveTo>
                  <a:lnTo>
                    <a:pt x="44805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32759" y="4059936"/>
              <a:ext cx="777240" cy="518159"/>
            </a:xfrm>
            <a:custGeom>
              <a:avLst/>
              <a:gdLst/>
              <a:ahLst/>
              <a:cxnLst/>
              <a:rect l="l" t="t" r="r" b="b"/>
              <a:pathLst>
                <a:path w="777239" h="518160">
                  <a:moveTo>
                    <a:pt x="579119" y="518160"/>
                  </a:moveTo>
                  <a:lnTo>
                    <a:pt x="777239" y="518160"/>
                  </a:lnTo>
                </a:path>
                <a:path w="777239" h="518160">
                  <a:moveTo>
                    <a:pt x="0" y="0"/>
                  </a:moveTo>
                  <a:lnTo>
                    <a:pt x="4480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11880" y="4057554"/>
              <a:ext cx="365760" cy="5080"/>
            </a:xfrm>
            <a:custGeom>
              <a:avLst/>
              <a:gdLst/>
              <a:ahLst/>
              <a:cxnLst/>
              <a:rect l="l" t="t" r="r" b="b"/>
              <a:pathLst>
                <a:path w="365760" h="5079">
                  <a:moveTo>
                    <a:pt x="0" y="4762"/>
                  </a:moveTo>
                  <a:lnTo>
                    <a:pt x="365760" y="4762"/>
                  </a:lnTo>
                </a:path>
                <a:path w="365760" h="507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0815" y="3797807"/>
              <a:ext cx="131445" cy="1813560"/>
            </a:xfrm>
            <a:custGeom>
              <a:avLst/>
              <a:gdLst/>
              <a:ahLst/>
              <a:cxnLst/>
              <a:rect l="l" t="t" r="r" b="b"/>
              <a:pathLst>
                <a:path w="131445" h="1813560">
                  <a:moveTo>
                    <a:pt x="131063" y="0"/>
                  </a:moveTo>
                  <a:lnTo>
                    <a:pt x="0" y="0"/>
                  </a:lnTo>
                  <a:lnTo>
                    <a:pt x="0" y="1813559"/>
                  </a:lnTo>
                  <a:lnTo>
                    <a:pt x="131063" y="181355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76471" y="4578096"/>
              <a:ext cx="1109980" cy="518159"/>
            </a:xfrm>
            <a:custGeom>
              <a:avLst/>
              <a:gdLst/>
              <a:ahLst/>
              <a:cxnLst/>
              <a:rect l="l" t="t" r="r" b="b"/>
              <a:pathLst>
                <a:path w="1109979" h="518160">
                  <a:moveTo>
                    <a:pt x="0" y="518160"/>
                  </a:moveTo>
                  <a:lnTo>
                    <a:pt x="33527" y="518160"/>
                  </a:lnTo>
                </a:path>
                <a:path w="1109979" h="518160">
                  <a:moveTo>
                    <a:pt x="661415" y="518160"/>
                  </a:moveTo>
                  <a:lnTo>
                    <a:pt x="944879" y="518160"/>
                  </a:lnTo>
                </a:path>
                <a:path w="1109979" h="518160">
                  <a:moveTo>
                    <a:pt x="1075943" y="518160"/>
                  </a:moveTo>
                  <a:lnTo>
                    <a:pt x="1109472" y="518160"/>
                  </a:lnTo>
                </a:path>
                <a:path w="1109979" h="518160">
                  <a:moveTo>
                    <a:pt x="661415" y="0"/>
                  </a:moveTo>
                  <a:lnTo>
                    <a:pt x="944879" y="0"/>
                  </a:lnTo>
                </a:path>
                <a:path w="1109979" h="518160">
                  <a:moveTo>
                    <a:pt x="1075943" y="0"/>
                  </a:moveTo>
                  <a:lnTo>
                    <a:pt x="1109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05655" y="4057554"/>
              <a:ext cx="615950" cy="5080"/>
            </a:xfrm>
            <a:custGeom>
              <a:avLst/>
              <a:gdLst/>
              <a:ahLst/>
              <a:cxnLst/>
              <a:rect l="l" t="t" r="r" b="b"/>
              <a:pathLst>
                <a:path w="615950" h="5079">
                  <a:moveTo>
                    <a:pt x="0" y="4762"/>
                  </a:moveTo>
                  <a:lnTo>
                    <a:pt x="201168" y="4762"/>
                  </a:lnTo>
                </a:path>
                <a:path w="615950" h="5079">
                  <a:moveTo>
                    <a:pt x="332232" y="4762"/>
                  </a:moveTo>
                  <a:lnTo>
                    <a:pt x="615696" y="4762"/>
                  </a:lnTo>
                </a:path>
                <a:path w="615950" h="5079">
                  <a:moveTo>
                    <a:pt x="0" y="0"/>
                  </a:moveTo>
                  <a:lnTo>
                    <a:pt x="61569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32759" y="3538728"/>
              <a:ext cx="2018030" cy="521334"/>
            </a:xfrm>
            <a:custGeom>
              <a:avLst/>
              <a:gdLst/>
              <a:ahLst/>
              <a:cxnLst/>
              <a:rect l="l" t="t" r="r" b="b"/>
              <a:pathLst>
                <a:path w="2018029" h="521335">
                  <a:moveTo>
                    <a:pt x="1819655" y="521208"/>
                  </a:moveTo>
                  <a:lnTo>
                    <a:pt x="2017776" y="521208"/>
                  </a:lnTo>
                </a:path>
                <a:path w="2018029" h="521335">
                  <a:moveTo>
                    <a:pt x="0" y="0"/>
                  </a:moveTo>
                  <a:lnTo>
                    <a:pt x="1688591" y="0"/>
                  </a:lnTo>
                </a:path>
                <a:path w="2018029" h="521335">
                  <a:moveTo>
                    <a:pt x="1819655" y="0"/>
                  </a:moveTo>
                  <a:lnTo>
                    <a:pt x="2017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21351" y="3279647"/>
              <a:ext cx="131445" cy="2331720"/>
            </a:xfrm>
            <a:custGeom>
              <a:avLst/>
              <a:gdLst/>
              <a:ahLst/>
              <a:cxnLst/>
              <a:rect l="l" t="t" r="r" b="b"/>
              <a:pathLst>
                <a:path w="131445" h="2331720">
                  <a:moveTo>
                    <a:pt x="131063" y="0"/>
                  </a:moveTo>
                  <a:lnTo>
                    <a:pt x="0" y="0"/>
                  </a:lnTo>
                  <a:lnTo>
                    <a:pt x="0" y="2331719"/>
                  </a:lnTo>
                  <a:lnTo>
                    <a:pt x="131063" y="23317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45408" y="4681727"/>
              <a:ext cx="131445" cy="929640"/>
            </a:xfrm>
            <a:custGeom>
              <a:avLst/>
              <a:gdLst/>
              <a:ahLst/>
              <a:cxnLst/>
              <a:rect l="l" t="t" r="r" b="b"/>
              <a:pathLst>
                <a:path w="131445" h="929639">
                  <a:moveTo>
                    <a:pt x="131063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31063" y="92963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17007" y="4578096"/>
              <a:ext cx="33655" cy="518159"/>
            </a:xfrm>
            <a:custGeom>
              <a:avLst/>
              <a:gdLst/>
              <a:ahLst/>
              <a:cxnLst/>
              <a:rect l="l" t="t" r="r" b="b"/>
              <a:pathLst>
                <a:path w="33654" h="518160">
                  <a:moveTo>
                    <a:pt x="0" y="518160"/>
                  </a:moveTo>
                  <a:lnTo>
                    <a:pt x="33527" y="518160"/>
                  </a:lnTo>
                </a:path>
                <a:path w="33654" h="518160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85944" y="4163567"/>
              <a:ext cx="131445" cy="1447800"/>
            </a:xfrm>
            <a:custGeom>
              <a:avLst/>
              <a:gdLst/>
              <a:ahLst/>
              <a:cxnLst/>
              <a:rect l="l" t="t" r="r" b="b"/>
              <a:pathLst>
                <a:path w="131445" h="1447800">
                  <a:moveTo>
                    <a:pt x="131063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131063" y="144779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41063" y="4578096"/>
              <a:ext cx="36830" cy="518159"/>
            </a:xfrm>
            <a:custGeom>
              <a:avLst/>
              <a:gdLst/>
              <a:ahLst/>
              <a:cxnLst/>
              <a:rect l="l" t="t" r="r" b="b"/>
              <a:pathLst>
                <a:path w="36829" h="518160">
                  <a:moveTo>
                    <a:pt x="0" y="518160"/>
                  </a:moveTo>
                  <a:lnTo>
                    <a:pt x="36575" y="518160"/>
                  </a:lnTo>
                </a:path>
                <a:path w="36829" h="51816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9999" y="4059935"/>
              <a:ext cx="131445" cy="1551940"/>
            </a:xfrm>
            <a:custGeom>
              <a:avLst/>
              <a:gdLst/>
              <a:ahLst/>
              <a:cxnLst/>
              <a:rect l="l" t="t" r="r" b="b"/>
              <a:pathLst>
                <a:path w="131445" h="1551939">
                  <a:moveTo>
                    <a:pt x="131063" y="0"/>
                  </a:moveTo>
                  <a:lnTo>
                    <a:pt x="0" y="0"/>
                  </a:lnTo>
                  <a:lnTo>
                    <a:pt x="0" y="1551431"/>
                  </a:lnTo>
                  <a:lnTo>
                    <a:pt x="131063" y="155143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81600" y="3538728"/>
              <a:ext cx="33655" cy="1557655"/>
            </a:xfrm>
            <a:custGeom>
              <a:avLst/>
              <a:gdLst/>
              <a:ahLst/>
              <a:cxnLst/>
              <a:rect l="l" t="t" r="r" b="b"/>
              <a:pathLst>
                <a:path w="33654" h="1557654">
                  <a:moveTo>
                    <a:pt x="0" y="1557528"/>
                  </a:moveTo>
                  <a:lnTo>
                    <a:pt x="33527" y="1557528"/>
                  </a:lnTo>
                </a:path>
                <a:path w="33654" h="1557654">
                  <a:moveTo>
                    <a:pt x="0" y="1039368"/>
                  </a:moveTo>
                  <a:lnTo>
                    <a:pt x="33527" y="1039368"/>
                  </a:lnTo>
                </a:path>
                <a:path w="33654" h="1557654">
                  <a:moveTo>
                    <a:pt x="0" y="521208"/>
                  </a:moveTo>
                  <a:lnTo>
                    <a:pt x="33527" y="521208"/>
                  </a:lnTo>
                </a:path>
                <a:path w="33654" h="1557654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8732" y="3022949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688627" y="0"/>
                  </a:lnTo>
                </a:path>
                <a:path w="4960620">
                  <a:moveTo>
                    <a:pt x="4816643" y="0"/>
                  </a:moveTo>
                  <a:lnTo>
                    <a:pt x="496022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8732" y="3018186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50536" y="3020567"/>
              <a:ext cx="131445" cy="2590800"/>
            </a:xfrm>
            <a:custGeom>
              <a:avLst/>
              <a:gdLst/>
              <a:ahLst/>
              <a:cxnLst/>
              <a:rect l="l" t="t" r="r" b="b"/>
              <a:pathLst>
                <a:path w="131445" h="2590800">
                  <a:moveTo>
                    <a:pt x="131063" y="0"/>
                  </a:moveTo>
                  <a:lnTo>
                    <a:pt x="0" y="0"/>
                  </a:lnTo>
                  <a:lnTo>
                    <a:pt x="0" y="2590799"/>
                  </a:lnTo>
                  <a:lnTo>
                    <a:pt x="131063" y="259079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7631" y="457571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762"/>
                  </a:moveTo>
                  <a:lnTo>
                    <a:pt x="33528" y="4762"/>
                  </a:lnTo>
                </a:path>
                <a:path w="33655" h="5079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6567" y="3383279"/>
              <a:ext cx="131445" cy="2228215"/>
            </a:xfrm>
            <a:custGeom>
              <a:avLst/>
              <a:gdLst/>
              <a:ahLst/>
              <a:cxnLst/>
              <a:rect l="l" t="t" r="r" b="b"/>
              <a:pathLst>
                <a:path w="131444" h="2228215">
                  <a:moveTo>
                    <a:pt x="131063" y="0"/>
                  </a:moveTo>
                  <a:lnTo>
                    <a:pt x="0" y="0"/>
                  </a:lnTo>
                  <a:lnTo>
                    <a:pt x="0" y="2228087"/>
                  </a:lnTo>
                  <a:lnTo>
                    <a:pt x="131063" y="2228087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65119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65119" y="4575714"/>
              <a:ext cx="36830" cy="5080"/>
            </a:xfrm>
            <a:custGeom>
              <a:avLst/>
              <a:gdLst/>
              <a:ahLst/>
              <a:cxnLst/>
              <a:rect l="l" t="t" r="r" b="b"/>
              <a:pathLst>
                <a:path w="36830" h="5079">
                  <a:moveTo>
                    <a:pt x="0" y="4762"/>
                  </a:moveTo>
                  <a:lnTo>
                    <a:pt x="36575" y="4762"/>
                  </a:lnTo>
                </a:path>
                <a:path w="36830" h="507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37103" y="4319015"/>
              <a:ext cx="128270" cy="1292860"/>
            </a:xfrm>
            <a:custGeom>
              <a:avLst/>
              <a:gdLst/>
              <a:ahLst/>
              <a:cxnLst/>
              <a:rect l="l" t="t" r="r" b="b"/>
              <a:pathLst>
                <a:path w="128269" h="1292860">
                  <a:moveTo>
                    <a:pt x="128015" y="0"/>
                  </a:moveTo>
                  <a:lnTo>
                    <a:pt x="0" y="0"/>
                  </a:lnTo>
                  <a:lnTo>
                    <a:pt x="0" y="1292351"/>
                  </a:lnTo>
                  <a:lnTo>
                    <a:pt x="128015" y="129235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05655" y="4578096"/>
              <a:ext cx="201295" cy="518159"/>
            </a:xfrm>
            <a:custGeom>
              <a:avLst/>
              <a:gdLst/>
              <a:ahLst/>
              <a:cxnLst/>
              <a:rect l="l" t="t" r="r" b="b"/>
              <a:pathLst>
                <a:path w="201295" h="518160">
                  <a:moveTo>
                    <a:pt x="0" y="518160"/>
                  </a:moveTo>
                  <a:lnTo>
                    <a:pt x="36576" y="518160"/>
                  </a:lnTo>
                </a:path>
                <a:path w="201295" h="518160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77640" y="3797807"/>
              <a:ext cx="128270" cy="1813560"/>
            </a:xfrm>
            <a:custGeom>
              <a:avLst/>
              <a:gdLst/>
              <a:ahLst/>
              <a:cxnLst/>
              <a:rect l="l" t="t" r="r" b="b"/>
              <a:pathLst>
                <a:path w="128270" h="1813560">
                  <a:moveTo>
                    <a:pt x="128015" y="0"/>
                  </a:moveTo>
                  <a:lnTo>
                    <a:pt x="0" y="0"/>
                  </a:lnTo>
                  <a:lnTo>
                    <a:pt x="0" y="1813559"/>
                  </a:lnTo>
                  <a:lnTo>
                    <a:pt x="128015" y="181355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46191" y="3538728"/>
              <a:ext cx="201295" cy="1557655"/>
            </a:xfrm>
            <a:custGeom>
              <a:avLst/>
              <a:gdLst/>
              <a:ahLst/>
              <a:cxnLst/>
              <a:rect l="l" t="t" r="r" b="b"/>
              <a:pathLst>
                <a:path w="201295" h="1557654">
                  <a:moveTo>
                    <a:pt x="0" y="1557528"/>
                  </a:moveTo>
                  <a:lnTo>
                    <a:pt x="36575" y="1557528"/>
                  </a:lnTo>
                </a:path>
                <a:path w="201295" h="1557654">
                  <a:moveTo>
                    <a:pt x="0" y="1039368"/>
                  </a:moveTo>
                  <a:lnTo>
                    <a:pt x="36575" y="1039368"/>
                  </a:lnTo>
                </a:path>
                <a:path w="201295" h="1557654">
                  <a:moveTo>
                    <a:pt x="0" y="521208"/>
                  </a:moveTo>
                  <a:lnTo>
                    <a:pt x="201168" y="521208"/>
                  </a:lnTo>
                </a:path>
                <a:path w="201295" h="155765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15127" y="3279647"/>
              <a:ext cx="131445" cy="2331720"/>
            </a:xfrm>
            <a:custGeom>
              <a:avLst/>
              <a:gdLst/>
              <a:ahLst/>
              <a:cxnLst/>
              <a:rect l="l" t="t" r="r" b="b"/>
              <a:pathLst>
                <a:path w="131445" h="2331720">
                  <a:moveTo>
                    <a:pt x="131063" y="0"/>
                  </a:moveTo>
                  <a:lnTo>
                    <a:pt x="0" y="0"/>
                  </a:lnTo>
                  <a:lnTo>
                    <a:pt x="0" y="2331719"/>
                  </a:lnTo>
                  <a:lnTo>
                    <a:pt x="131063" y="23317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92223" y="5096255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61159" y="4370831"/>
              <a:ext cx="131445" cy="1240790"/>
            </a:xfrm>
            <a:custGeom>
              <a:avLst/>
              <a:gdLst/>
              <a:ahLst/>
              <a:cxnLst/>
              <a:rect l="l" t="t" r="r" b="b"/>
              <a:pathLst>
                <a:path w="131444" h="1240789">
                  <a:moveTo>
                    <a:pt x="131063" y="0"/>
                  </a:moveTo>
                  <a:lnTo>
                    <a:pt x="0" y="0"/>
                  </a:lnTo>
                  <a:lnTo>
                    <a:pt x="0" y="1240535"/>
                  </a:lnTo>
                  <a:lnTo>
                    <a:pt x="131063" y="1240535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32759" y="5096255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01696" y="3331463"/>
              <a:ext cx="131445" cy="2280285"/>
            </a:xfrm>
            <a:custGeom>
              <a:avLst/>
              <a:gdLst/>
              <a:ahLst/>
              <a:cxnLst/>
              <a:rect l="l" t="t" r="r" b="b"/>
              <a:pathLst>
                <a:path w="131444" h="2280285">
                  <a:moveTo>
                    <a:pt x="131064" y="0"/>
                  </a:moveTo>
                  <a:lnTo>
                    <a:pt x="0" y="0"/>
                  </a:lnTo>
                  <a:lnTo>
                    <a:pt x="0" y="2279903"/>
                  </a:lnTo>
                  <a:lnTo>
                    <a:pt x="131064" y="2279903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70247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42232" y="4681727"/>
              <a:ext cx="128270" cy="929640"/>
            </a:xfrm>
            <a:custGeom>
              <a:avLst/>
              <a:gdLst/>
              <a:ahLst/>
              <a:cxnLst/>
              <a:rect l="l" t="t" r="r" b="b"/>
              <a:pathLst>
                <a:path w="128270" h="929639">
                  <a:moveTo>
                    <a:pt x="128015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28015" y="92963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10783" y="4578096"/>
              <a:ext cx="36830" cy="518159"/>
            </a:xfrm>
            <a:custGeom>
              <a:avLst/>
              <a:gdLst/>
              <a:ahLst/>
              <a:cxnLst/>
              <a:rect l="l" t="t" r="r" b="b"/>
              <a:pathLst>
                <a:path w="36829" h="518160">
                  <a:moveTo>
                    <a:pt x="0" y="518160"/>
                  </a:moveTo>
                  <a:lnTo>
                    <a:pt x="36575" y="518160"/>
                  </a:lnTo>
                </a:path>
                <a:path w="36829" h="51816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82768" y="4163567"/>
              <a:ext cx="128270" cy="1447800"/>
            </a:xfrm>
            <a:custGeom>
              <a:avLst/>
              <a:gdLst/>
              <a:ahLst/>
              <a:cxnLst/>
              <a:rect l="l" t="t" r="r" b="b"/>
              <a:pathLst>
                <a:path w="128270" h="1447800">
                  <a:moveTo>
                    <a:pt x="128016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128016" y="144779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25752" y="4059935"/>
              <a:ext cx="2612390" cy="1551940"/>
            </a:xfrm>
            <a:custGeom>
              <a:avLst/>
              <a:gdLst/>
              <a:ahLst/>
              <a:cxnLst/>
              <a:rect l="l" t="t" r="r" b="b"/>
              <a:pathLst>
                <a:path w="2612390" h="1551939">
                  <a:moveTo>
                    <a:pt x="131064" y="518160"/>
                  </a:moveTo>
                  <a:lnTo>
                    <a:pt x="0" y="518160"/>
                  </a:lnTo>
                  <a:lnTo>
                    <a:pt x="0" y="1551432"/>
                  </a:lnTo>
                  <a:lnTo>
                    <a:pt x="131064" y="1551432"/>
                  </a:lnTo>
                  <a:lnTo>
                    <a:pt x="131064" y="518160"/>
                  </a:lnTo>
                  <a:close/>
                </a:path>
                <a:path w="2612390" h="1551939">
                  <a:moveTo>
                    <a:pt x="1371600" y="518160"/>
                  </a:moveTo>
                  <a:lnTo>
                    <a:pt x="1240536" y="518160"/>
                  </a:lnTo>
                  <a:lnTo>
                    <a:pt x="1240536" y="1551432"/>
                  </a:lnTo>
                  <a:lnTo>
                    <a:pt x="1371600" y="1551432"/>
                  </a:lnTo>
                  <a:lnTo>
                    <a:pt x="1371600" y="518160"/>
                  </a:lnTo>
                  <a:close/>
                </a:path>
                <a:path w="2612390" h="1551939">
                  <a:moveTo>
                    <a:pt x="2612136" y="0"/>
                  </a:moveTo>
                  <a:lnTo>
                    <a:pt x="2481072" y="0"/>
                  </a:lnTo>
                  <a:lnTo>
                    <a:pt x="2481072" y="1551432"/>
                  </a:lnTo>
                  <a:lnTo>
                    <a:pt x="2612136" y="1551432"/>
                  </a:lnTo>
                  <a:lnTo>
                    <a:pt x="26121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75376" y="3538728"/>
              <a:ext cx="144145" cy="1557655"/>
            </a:xfrm>
            <a:custGeom>
              <a:avLst/>
              <a:gdLst/>
              <a:ahLst/>
              <a:cxnLst/>
              <a:rect l="l" t="t" r="r" b="b"/>
              <a:pathLst>
                <a:path w="144145" h="1557654">
                  <a:moveTo>
                    <a:pt x="0" y="1557528"/>
                  </a:moveTo>
                  <a:lnTo>
                    <a:pt x="143584" y="1557528"/>
                  </a:lnTo>
                </a:path>
                <a:path w="144145" h="1557654">
                  <a:moveTo>
                    <a:pt x="0" y="1039368"/>
                  </a:moveTo>
                  <a:lnTo>
                    <a:pt x="143584" y="1039368"/>
                  </a:lnTo>
                </a:path>
                <a:path w="144145" h="1557654">
                  <a:moveTo>
                    <a:pt x="0" y="521208"/>
                  </a:moveTo>
                  <a:lnTo>
                    <a:pt x="143584" y="521208"/>
                  </a:lnTo>
                </a:path>
                <a:path w="144145" h="1557654">
                  <a:moveTo>
                    <a:pt x="0" y="0"/>
                  </a:moveTo>
                  <a:lnTo>
                    <a:pt x="143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47359" y="3020567"/>
              <a:ext cx="128270" cy="2590800"/>
            </a:xfrm>
            <a:custGeom>
              <a:avLst/>
              <a:gdLst/>
              <a:ahLst/>
              <a:cxnLst/>
              <a:rect l="l" t="t" r="r" b="b"/>
              <a:pathLst>
                <a:path w="128270" h="2590800">
                  <a:moveTo>
                    <a:pt x="128015" y="0"/>
                  </a:moveTo>
                  <a:lnTo>
                    <a:pt x="0" y="0"/>
                  </a:lnTo>
                  <a:lnTo>
                    <a:pt x="0" y="2590799"/>
                  </a:lnTo>
                  <a:lnTo>
                    <a:pt x="128015" y="259079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8732" y="5615960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858732" y="2501698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2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49607" y="551738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6752" y="4999228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4687" y="4481067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4052" y="3959860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0877" y="3441700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4687" y="2923540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1512" y="2405379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62075" y="5679440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601846" y="5679440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0475" y="5679440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8012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3507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0472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20484" y="5679440"/>
            <a:ext cx="100965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r>
              <a:rPr sz="10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88644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971855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468801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554208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054328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139735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636046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721454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6689736" y="3015805"/>
            <a:ext cx="4960620" cy="2605405"/>
            <a:chOff x="6689736" y="3015805"/>
            <a:chExt cx="4960620" cy="2605405"/>
          </a:xfrm>
        </p:grpSpPr>
        <p:sp>
          <p:nvSpPr>
            <p:cNvPr id="88" name="object 88"/>
            <p:cNvSpPr/>
            <p:nvPr/>
          </p:nvSpPr>
          <p:spPr>
            <a:xfrm>
              <a:off x="6689736" y="509625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934200" y="5169408"/>
              <a:ext cx="753110" cy="441959"/>
            </a:xfrm>
            <a:custGeom>
              <a:avLst/>
              <a:gdLst/>
              <a:ahLst/>
              <a:cxnLst/>
              <a:rect l="l" t="t" r="r" b="b"/>
              <a:pathLst>
                <a:path w="753109" h="441960">
                  <a:moveTo>
                    <a:pt x="752855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752855" y="441959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34200" y="4919472"/>
              <a:ext cx="753110" cy="250190"/>
            </a:xfrm>
            <a:custGeom>
              <a:avLst/>
              <a:gdLst/>
              <a:ahLst/>
              <a:cxnLst/>
              <a:rect l="l" t="t" r="r" b="b"/>
              <a:pathLst>
                <a:path w="753109" h="250189">
                  <a:moveTo>
                    <a:pt x="752855" y="0"/>
                  </a:moveTo>
                  <a:lnTo>
                    <a:pt x="0" y="0"/>
                  </a:lnTo>
                  <a:lnTo>
                    <a:pt x="0" y="249935"/>
                  </a:lnTo>
                  <a:lnTo>
                    <a:pt x="752855" y="249935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24544" y="509625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74736" y="5355336"/>
              <a:ext cx="749935" cy="256540"/>
            </a:xfrm>
            <a:custGeom>
              <a:avLst/>
              <a:gdLst/>
              <a:ahLst/>
              <a:cxnLst/>
              <a:rect l="l" t="t" r="r" b="b"/>
              <a:pathLst>
                <a:path w="749934" h="256539">
                  <a:moveTo>
                    <a:pt x="74980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749808" y="256031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74736" y="4901183"/>
              <a:ext cx="749935" cy="454659"/>
            </a:xfrm>
            <a:custGeom>
              <a:avLst/>
              <a:gdLst/>
              <a:ahLst/>
              <a:cxnLst/>
              <a:rect l="l" t="t" r="r" b="b"/>
              <a:pathLst>
                <a:path w="749934" h="454660">
                  <a:moveTo>
                    <a:pt x="749808" y="0"/>
                  </a:moveTo>
                  <a:lnTo>
                    <a:pt x="0" y="0"/>
                  </a:lnTo>
                  <a:lnTo>
                    <a:pt x="0" y="454152"/>
                  </a:lnTo>
                  <a:lnTo>
                    <a:pt x="749808" y="454152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165080" y="5096256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4876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415272" y="5251704"/>
              <a:ext cx="749935" cy="360045"/>
            </a:xfrm>
            <a:custGeom>
              <a:avLst/>
              <a:gdLst/>
              <a:ahLst/>
              <a:cxnLst/>
              <a:rect l="l" t="t" r="r" b="b"/>
              <a:pathLst>
                <a:path w="749934" h="360045">
                  <a:moveTo>
                    <a:pt x="749807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749807" y="359663"/>
                  </a:lnTo>
                  <a:lnTo>
                    <a:pt x="749807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415272" y="5065776"/>
              <a:ext cx="749935" cy="186055"/>
            </a:xfrm>
            <a:custGeom>
              <a:avLst/>
              <a:gdLst/>
              <a:ahLst/>
              <a:cxnLst/>
              <a:rect l="l" t="t" r="r" b="b"/>
              <a:pathLst>
                <a:path w="749934" h="186054">
                  <a:moveTo>
                    <a:pt x="749807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749807" y="185928"/>
                  </a:lnTo>
                  <a:lnTo>
                    <a:pt x="749807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405616" y="5096256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3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652760" y="5148072"/>
              <a:ext cx="753110" cy="463550"/>
            </a:xfrm>
            <a:custGeom>
              <a:avLst/>
              <a:gdLst/>
              <a:ahLst/>
              <a:cxnLst/>
              <a:rect l="l" t="t" r="r" b="b"/>
              <a:pathLst>
                <a:path w="753109" h="463550">
                  <a:moveTo>
                    <a:pt x="752856" y="0"/>
                  </a:moveTo>
                  <a:lnTo>
                    <a:pt x="0" y="0"/>
                  </a:lnTo>
                  <a:lnTo>
                    <a:pt x="0" y="463295"/>
                  </a:lnTo>
                  <a:lnTo>
                    <a:pt x="752856" y="463295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652760" y="4858512"/>
              <a:ext cx="753110" cy="289560"/>
            </a:xfrm>
            <a:custGeom>
              <a:avLst/>
              <a:gdLst/>
              <a:ahLst/>
              <a:cxnLst/>
              <a:rect l="l" t="t" r="r" b="b"/>
              <a:pathLst>
                <a:path w="753109" h="289560">
                  <a:moveTo>
                    <a:pt x="752856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752856" y="2895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34200" y="4690872"/>
              <a:ext cx="3230880" cy="375285"/>
            </a:xfrm>
            <a:custGeom>
              <a:avLst/>
              <a:gdLst/>
              <a:ahLst/>
              <a:cxnLst/>
              <a:rect l="l" t="t" r="r" b="b"/>
              <a:pathLst>
                <a:path w="3230879" h="375285">
                  <a:moveTo>
                    <a:pt x="752856" y="21336"/>
                  </a:moveTo>
                  <a:lnTo>
                    <a:pt x="0" y="21336"/>
                  </a:lnTo>
                  <a:lnTo>
                    <a:pt x="0" y="228600"/>
                  </a:lnTo>
                  <a:lnTo>
                    <a:pt x="752856" y="228600"/>
                  </a:lnTo>
                  <a:lnTo>
                    <a:pt x="752856" y="21336"/>
                  </a:lnTo>
                  <a:close/>
                </a:path>
                <a:path w="3230879" h="375285">
                  <a:moveTo>
                    <a:pt x="1990344" y="0"/>
                  </a:moveTo>
                  <a:lnTo>
                    <a:pt x="1240536" y="0"/>
                  </a:lnTo>
                  <a:lnTo>
                    <a:pt x="1240536" y="210312"/>
                  </a:lnTo>
                  <a:lnTo>
                    <a:pt x="1990344" y="210312"/>
                  </a:lnTo>
                  <a:lnTo>
                    <a:pt x="1990344" y="0"/>
                  </a:lnTo>
                  <a:close/>
                </a:path>
                <a:path w="3230879" h="375285">
                  <a:moveTo>
                    <a:pt x="3230880" y="64008"/>
                  </a:moveTo>
                  <a:lnTo>
                    <a:pt x="2481072" y="64008"/>
                  </a:lnTo>
                  <a:lnTo>
                    <a:pt x="2481072" y="374904"/>
                  </a:lnTo>
                  <a:lnTo>
                    <a:pt x="3230880" y="374904"/>
                  </a:lnTo>
                  <a:lnTo>
                    <a:pt x="3230880" y="64008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65080" y="457809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487679" y="0"/>
                  </a:lnTo>
                </a:path>
                <a:path w="1485265">
                  <a:moveTo>
                    <a:pt x="1240536" y="0"/>
                  </a:moveTo>
                  <a:lnTo>
                    <a:pt x="14848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52760" y="4340352"/>
              <a:ext cx="753110" cy="518159"/>
            </a:xfrm>
            <a:custGeom>
              <a:avLst/>
              <a:gdLst/>
              <a:ahLst/>
              <a:cxnLst/>
              <a:rect l="l" t="t" r="r" b="b"/>
              <a:pathLst>
                <a:path w="753109" h="518160">
                  <a:moveTo>
                    <a:pt x="75285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752856" y="5181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689736" y="457809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34200" y="4267200"/>
              <a:ext cx="753110" cy="445134"/>
            </a:xfrm>
            <a:custGeom>
              <a:avLst/>
              <a:gdLst/>
              <a:ahLst/>
              <a:cxnLst/>
              <a:rect l="l" t="t" r="r" b="b"/>
              <a:pathLst>
                <a:path w="753109" h="445135">
                  <a:moveTo>
                    <a:pt x="752855" y="0"/>
                  </a:moveTo>
                  <a:lnTo>
                    <a:pt x="0" y="0"/>
                  </a:lnTo>
                  <a:lnTo>
                    <a:pt x="0" y="445007"/>
                  </a:lnTo>
                  <a:lnTo>
                    <a:pt x="752855" y="445007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24544" y="457809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74736" y="4392167"/>
              <a:ext cx="1990725" cy="363220"/>
            </a:xfrm>
            <a:custGeom>
              <a:avLst/>
              <a:gdLst/>
              <a:ahLst/>
              <a:cxnLst/>
              <a:rect l="l" t="t" r="r" b="b"/>
              <a:pathLst>
                <a:path w="1990725" h="363220">
                  <a:moveTo>
                    <a:pt x="749808" y="39624"/>
                  </a:moveTo>
                  <a:lnTo>
                    <a:pt x="0" y="39624"/>
                  </a:lnTo>
                  <a:lnTo>
                    <a:pt x="0" y="298704"/>
                  </a:lnTo>
                  <a:lnTo>
                    <a:pt x="749808" y="298704"/>
                  </a:lnTo>
                  <a:lnTo>
                    <a:pt x="749808" y="39624"/>
                  </a:lnTo>
                  <a:close/>
                </a:path>
                <a:path w="1990725" h="363220">
                  <a:moveTo>
                    <a:pt x="1990344" y="0"/>
                  </a:moveTo>
                  <a:lnTo>
                    <a:pt x="1240536" y="0"/>
                  </a:lnTo>
                  <a:lnTo>
                    <a:pt x="1240536" y="362712"/>
                  </a:lnTo>
                  <a:lnTo>
                    <a:pt x="1990344" y="362712"/>
                  </a:lnTo>
                  <a:lnTo>
                    <a:pt x="1990344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165080" y="405993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487679" y="0"/>
                  </a:lnTo>
                </a:path>
                <a:path w="1485265">
                  <a:moveTo>
                    <a:pt x="1240536" y="0"/>
                  </a:moveTo>
                  <a:lnTo>
                    <a:pt x="14848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652760" y="3870960"/>
              <a:ext cx="753110" cy="469900"/>
            </a:xfrm>
            <a:custGeom>
              <a:avLst/>
              <a:gdLst/>
              <a:ahLst/>
              <a:cxnLst/>
              <a:rect l="l" t="t" r="r" b="b"/>
              <a:pathLst>
                <a:path w="753109" h="469900">
                  <a:moveTo>
                    <a:pt x="752856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752856" y="469391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689736" y="405993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934200" y="4017264"/>
              <a:ext cx="753110" cy="250190"/>
            </a:xfrm>
            <a:custGeom>
              <a:avLst/>
              <a:gdLst/>
              <a:ahLst/>
              <a:cxnLst/>
              <a:rect l="l" t="t" r="r" b="b"/>
              <a:pathLst>
                <a:path w="753109" h="250189">
                  <a:moveTo>
                    <a:pt x="752855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752855" y="249936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924544" y="405993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174736" y="3974591"/>
              <a:ext cx="1990725" cy="457200"/>
            </a:xfrm>
            <a:custGeom>
              <a:avLst/>
              <a:gdLst/>
              <a:ahLst/>
              <a:cxnLst/>
              <a:rect l="l" t="t" r="r" b="b"/>
              <a:pathLst>
                <a:path w="1990725" h="457200">
                  <a:moveTo>
                    <a:pt x="74980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49808" y="457200"/>
                  </a:lnTo>
                  <a:lnTo>
                    <a:pt x="749808" y="0"/>
                  </a:lnTo>
                  <a:close/>
                </a:path>
                <a:path w="1990725" h="457200">
                  <a:moveTo>
                    <a:pt x="1990344" y="228600"/>
                  </a:moveTo>
                  <a:lnTo>
                    <a:pt x="1240536" y="228600"/>
                  </a:lnTo>
                  <a:lnTo>
                    <a:pt x="1240536" y="417576"/>
                  </a:lnTo>
                  <a:lnTo>
                    <a:pt x="1990344" y="417576"/>
                  </a:lnTo>
                  <a:lnTo>
                    <a:pt x="1990344" y="22860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89736" y="3538728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3963023" y="0"/>
                  </a:lnTo>
                </a:path>
                <a:path w="4960620">
                  <a:moveTo>
                    <a:pt x="4715879" y="0"/>
                  </a:moveTo>
                  <a:lnTo>
                    <a:pt x="4960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652760" y="3581400"/>
              <a:ext cx="753110" cy="289560"/>
            </a:xfrm>
            <a:custGeom>
              <a:avLst/>
              <a:gdLst/>
              <a:ahLst/>
              <a:cxnLst/>
              <a:rect l="l" t="t" r="r" b="b"/>
              <a:pathLst>
                <a:path w="753109" h="289560">
                  <a:moveTo>
                    <a:pt x="752856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752856" y="2895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34200" y="3767327"/>
              <a:ext cx="3230880" cy="436245"/>
            </a:xfrm>
            <a:custGeom>
              <a:avLst/>
              <a:gdLst/>
              <a:ahLst/>
              <a:cxnLst/>
              <a:rect l="l" t="t" r="r" b="b"/>
              <a:pathLst>
                <a:path w="3230879" h="436245">
                  <a:moveTo>
                    <a:pt x="752856" y="42672"/>
                  </a:moveTo>
                  <a:lnTo>
                    <a:pt x="0" y="42672"/>
                  </a:lnTo>
                  <a:lnTo>
                    <a:pt x="0" y="249936"/>
                  </a:lnTo>
                  <a:lnTo>
                    <a:pt x="752856" y="249936"/>
                  </a:lnTo>
                  <a:lnTo>
                    <a:pt x="752856" y="42672"/>
                  </a:lnTo>
                  <a:close/>
                </a:path>
                <a:path w="3230879" h="436245">
                  <a:moveTo>
                    <a:pt x="1990344" y="0"/>
                  </a:moveTo>
                  <a:lnTo>
                    <a:pt x="1240536" y="0"/>
                  </a:lnTo>
                  <a:lnTo>
                    <a:pt x="1240536" y="207264"/>
                  </a:lnTo>
                  <a:lnTo>
                    <a:pt x="1990344" y="207264"/>
                  </a:lnTo>
                  <a:lnTo>
                    <a:pt x="1990344" y="0"/>
                  </a:lnTo>
                  <a:close/>
                </a:path>
                <a:path w="3230879" h="436245">
                  <a:moveTo>
                    <a:pt x="3230880" y="124968"/>
                  </a:moveTo>
                  <a:lnTo>
                    <a:pt x="2481072" y="124968"/>
                  </a:lnTo>
                  <a:lnTo>
                    <a:pt x="2481072" y="435864"/>
                  </a:lnTo>
                  <a:lnTo>
                    <a:pt x="3230880" y="435864"/>
                  </a:lnTo>
                  <a:lnTo>
                    <a:pt x="3230880" y="1249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89736" y="3020568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652760" y="3063240"/>
              <a:ext cx="753110" cy="518159"/>
            </a:xfrm>
            <a:custGeom>
              <a:avLst/>
              <a:gdLst/>
              <a:ahLst/>
              <a:cxnLst/>
              <a:rect l="l" t="t" r="r" b="b"/>
              <a:pathLst>
                <a:path w="753109" h="518160">
                  <a:moveTo>
                    <a:pt x="75285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752856" y="5181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89736" y="5615960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/>
          <p:nvPr/>
        </p:nvSpPr>
        <p:spPr>
          <a:xfrm>
            <a:off x="6689736" y="2501698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2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480610" y="551738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485690" y="49992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767171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419015" y="4481067"/>
            <a:ext cx="16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767171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424095" y="3959860"/>
            <a:ext cx="164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767171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406950" y="3441700"/>
            <a:ext cx="182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412030" y="2923540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767171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406315" y="2405379"/>
            <a:ext cx="182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93078" y="5679440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432851" y="5679440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671478" y="5679440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489016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56608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35733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6651487" y="5679440"/>
            <a:ext cx="100965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r>
              <a:rPr sz="10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71745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7802858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299805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8385212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88533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F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8970740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46705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9552458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2" name="object 1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25</a:t>
            </a:fld>
            <a:endParaRPr spc="-50" dirty="0"/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1E1BA5C1-2358-4692-B92E-8638BFD3B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2390" y="2501697"/>
            <a:ext cx="3559810" cy="3114675"/>
            <a:chOff x="1532390" y="2501697"/>
            <a:chExt cx="3559810" cy="3114675"/>
          </a:xfrm>
        </p:grpSpPr>
        <p:sp>
          <p:nvSpPr>
            <p:cNvPr id="3" name="object 3"/>
            <p:cNvSpPr/>
            <p:nvPr/>
          </p:nvSpPr>
          <p:spPr>
            <a:xfrm>
              <a:off x="2246375" y="5205983"/>
              <a:ext cx="2131060" cy="410209"/>
            </a:xfrm>
            <a:custGeom>
              <a:avLst/>
              <a:gdLst/>
              <a:ahLst/>
              <a:cxnLst/>
              <a:rect l="l" t="t" r="r" b="b"/>
              <a:pathLst>
                <a:path w="2131060" h="410210">
                  <a:moveTo>
                    <a:pt x="0" y="365760"/>
                  </a:moveTo>
                  <a:lnTo>
                    <a:pt x="0" y="409977"/>
                  </a:lnTo>
                </a:path>
                <a:path w="2131060" h="410210">
                  <a:moveTo>
                    <a:pt x="0" y="243840"/>
                  </a:moveTo>
                  <a:lnTo>
                    <a:pt x="0" y="286512"/>
                  </a:lnTo>
                </a:path>
                <a:path w="2131060" h="410210">
                  <a:moveTo>
                    <a:pt x="710184" y="365760"/>
                  </a:moveTo>
                  <a:lnTo>
                    <a:pt x="710184" y="409977"/>
                  </a:lnTo>
                </a:path>
                <a:path w="2131060" h="410210">
                  <a:moveTo>
                    <a:pt x="710184" y="243840"/>
                  </a:moveTo>
                  <a:lnTo>
                    <a:pt x="710184" y="286512"/>
                  </a:lnTo>
                </a:path>
                <a:path w="2131060" h="410210">
                  <a:moveTo>
                    <a:pt x="1420368" y="365760"/>
                  </a:moveTo>
                  <a:lnTo>
                    <a:pt x="1420368" y="409977"/>
                  </a:lnTo>
                </a:path>
                <a:path w="2131060" h="410210">
                  <a:moveTo>
                    <a:pt x="1420368" y="0"/>
                  </a:moveTo>
                  <a:lnTo>
                    <a:pt x="1420368" y="286512"/>
                  </a:lnTo>
                </a:path>
                <a:path w="2131060" h="410210">
                  <a:moveTo>
                    <a:pt x="2130552" y="365760"/>
                  </a:moveTo>
                  <a:lnTo>
                    <a:pt x="2130552" y="409977"/>
                  </a:lnTo>
                </a:path>
                <a:path w="2131060" h="410210">
                  <a:moveTo>
                    <a:pt x="2130552" y="0"/>
                  </a:moveTo>
                  <a:lnTo>
                    <a:pt x="2130552" y="286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7153" y="5492495"/>
              <a:ext cx="3053715" cy="79375"/>
            </a:xfrm>
            <a:custGeom>
              <a:avLst/>
              <a:gdLst/>
              <a:ahLst/>
              <a:cxnLst/>
              <a:rect l="l" t="t" r="r" b="b"/>
              <a:pathLst>
                <a:path w="3053715" h="79375">
                  <a:moveTo>
                    <a:pt x="3053134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3053134" y="79247"/>
                  </a:lnTo>
                  <a:lnTo>
                    <a:pt x="3053134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6375" y="5205983"/>
              <a:ext cx="710565" cy="165100"/>
            </a:xfrm>
            <a:custGeom>
              <a:avLst/>
              <a:gdLst/>
              <a:ahLst/>
              <a:cxnLst/>
              <a:rect l="l" t="t" r="r" b="b"/>
              <a:pathLst>
                <a:path w="710564" h="165100">
                  <a:moveTo>
                    <a:pt x="0" y="121920"/>
                  </a:moveTo>
                  <a:lnTo>
                    <a:pt x="0" y="164592"/>
                  </a:lnTo>
                </a:path>
                <a:path w="710564" h="165100">
                  <a:moveTo>
                    <a:pt x="710184" y="0"/>
                  </a:moveTo>
                  <a:lnTo>
                    <a:pt x="710184" y="16459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7153" y="5370576"/>
              <a:ext cx="1706245" cy="79375"/>
            </a:xfrm>
            <a:custGeom>
              <a:avLst/>
              <a:gdLst/>
              <a:ahLst/>
              <a:cxnLst/>
              <a:rect l="l" t="t" r="r" b="b"/>
              <a:pathLst>
                <a:path w="1706245" h="79375">
                  <a:moveTo>
                    <a:pt x="1705918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705918" y="79248"/>
                  </a:lnTo>
                  <a:lnTo>
                    <a:pt x="1705918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6375" y="520598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7153" y="5245608"/>
              <a:ext cx="1419860" cy="82550"/>
            </a:xfrm>
            <a:custGeom>
              <a:avLst/>
              <a:gdLst/>
              <a:ahLst/>
              <a:cxnLst/>
              <a:rect l="l" t="t" r="r" b="b"/>
              <a:pathLst>
                <a:path w="1419860" h="82550">
                  <a:moveTo>
                    <a:pt x="14194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419406" y="82295"/>
                  </a:lnTo>
                  <a:lnTo>
                    <a:pt x="1419406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6375" y="4672583"/>
              <a:ext cx="710565" cy="451484"/>
            </a:xfrm>
            <a:custGeom>
              <a:avLst/>
              <a:gdLst/>
              <a:ahLst/>
              <a:cxnLst/>
              <a:rect l="l" t="t" r="r" b="b"/>
              <a:pathLst>
                <a:path w="710564" h="451485">
                  <a:moveTo>
                    <a:pt x="0" y="411480"/>
                  </a:moveTo>
                  <a:lnTo>
                    <a:pt x="0" y="451104"/>
                  </a:lnTo>
                </a:path>
                <a:path w="710564" h="451485">
                  <a:moveTo>
                    <a:pt x="0" y="121920"/>
                  </a:moveTo>
                  <a:lnTo>
                    <a:pt x="0" y="207264"/>
                  </a:lnTo>
                </a:path>
                <a:path w="710564" h="451485">
                  <a:moveTo>
                    <a:pt x="0" y="0"/>
                  </a:moveTo>
                  <a:lnTo>
                    <a:pt x="0" y="39624"/>
                  </a:lnTo>
                </a:path>
                <a:path w="710564" h="451485">
                  <a:moveTo>
                    <a:pt x="710184" y="121920"/>
                  </a:moveTo>
                  <a:lnTo>
                    <a:pt x="710184" y="329184"/>
                  </a:lnTo>
                </a:path>
                <a:path w="710564" h="45148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7153" y="4712208"/>
              <a:ext cx="1776095" cy="82550"/>
            </a:xfrm>
            <a:custGeom>
              <a:avLst/>
              <a:gdLst/>
              <a:ahLst/>
              <a:cxnLst/>
              <a:rect l="l" t="t" r="r" b="b"/>
              <a:pathLst>
                <a:path w="1776095" h="82550">
                  <a:moveTo>
                    <a:pt x="177602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776022" y="82296"/>
                  </a:lnTo>
                  <a:lnTo>
                    <a:pt x="1776022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6375" y="4306823"/>
              <a:ext cx="2131060" cy="817244"/>
            </a:xfrm>
            <a:custGeom>
              <a:avLst/>
              <a:gdLst/>
              <a:ahLst/>
              <a:cxnLst/>
              <a:rect l="l" t="t" r="r" b="b"/>
              <a:pathLst>
                <a:path w="2131060" h="817245">
                  <a:moveTo>
                    <a:pt x="0" y="243839"/>
                  </a:moveTo>
                  <a:lnTo>
                    <a:pt x="0" y="283463"/>
                  </a:lnTo>
                </a:path>
                <a:path w="2131060" h="817245">
                  <a:moveTo>
                    <a:pt x="710184" y="121919"/>
                  </a:moveTo>
                  <a:lnTo>
                    <a:pt x="710184" y="283463"/>
                  </a:lnTo>
                </a:path>
                <a:path w="2131060" h="817245">
                  <a:moveTo>
                    <a:pt x="1420368" y="365759"/>
                  </a:moveTo>
                  <a:lnTo>
                    <a:pt x="1420368" y="816863"/>
                  </a:lnTo>
                </a:path>
                <a:path w="2131060" h="817245">
                  <a:moveTo>
                    <a:pt x="1420368" y="0"/>
                  </a:moveTo>
                  <a:lnTo>
                    <a:pt x="1420368" y="283463"/>
                  </a:lnTo>
                </a:path>
                <a:path w="2131060" h="817245">
                  <a:moveTo>
                    <a:pt x="2130552" y="365759"/>
                  </a:moveTo>
                  <a:lnTo>
                    <a:pt x="2130552" y="816863"/>
                  </a:lnTo>
                </a:path>
                <a:path w="2131060" h="817245">
                  <a:moveTo>
                    <a:pt x="2130552" y="0"/>
                  </a:moveTo>
                  <a:lnTo>
                    <a:pt x="2130552" y="28346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7153" y="4590288"/>
              <a:ext cx="3126740" cy="82550"/>
            </a:xfrm>
            <a:custGeom>
              <a:avLst/>
              <a:gdLst/>
              <a:ahLst/>
              <a:cxnLst/>
              <a:rect l="l" t="t" r="r" b="b"/>
              <a:pathLst>
                <a:path w="3126740" h="82550">
                  <a:moveTo>
                    <a:pt x="312628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126286" y="82295"/>
                  </a:lnTo>
                  <a:lnTo>
                    <a:pt x="3126286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6375" y="442874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7153" y="4468367"/>
              <a:ext cx="1419860" cy="82550"/>
            </a:xfrm>
            <a:custGeom>
              <a:avLst/>
              <a:gdLst/>
              <a:ahLst/>
              <a:cxnLst/>
              <a:rect l="l" t="t" r="r" b="b"/>
              <a:pathLst>
                <a:path w="1419860" h="82550">
                  <a:moveTo>
                    <a:pt x="14194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419406" y="82295"/>
                  </a:lnTo>
                  <a:lnTo>
                    <a:pt x="1419406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6375" y="3648455"/>
              <a:ext cx="1420495" cy="576580"/>
            </a:xfrm>
            <a:custGeom>
              <a:avLst/>
              <a:gdLst/>
              <a:ahLst/>
              <a:cxnLst/>
              <a:rect l="l" t="t" r="r" b="b"/>
              <a:pathLst>
                <a:path w="1420495" h="576579">
                  <a:moveTo>
                    <a:pt x="0" y="368808"/>
                  </a:moveTo>
                  <a:lnTo>
                    <a:pt x="0" y="454152"/>
                  </a:lnTo>
                </a:path>
                <a:path w="1420495" h="576579">
                  <a:moveTo>
                    <a:pt x="0" y="243840"/>
                  </a:moveTo>
                  <a:lnTo>
                    <a:pt x="0" y="286512"/>
                  </a:lnTo>
                </a:path>
                <a:path w="1420495" h="576579">
                  <a:moveTo>
                    <a:pt x="710184" y="368808"/>
                  </a:moveTo>
                  <a:lnTo>
                    <a:pt x="710184" y="576072"/>
                  </a:lnTo>
                </a:path>
                <a:path w="1420495" h="576579">
                  <a:moveTo>
                    <a:pt x="710184" y="121920"/>
                  </a:moveTo>
                  <a:lnTo>
                    <a:pt x="710184" y="286512"/>
                  </a:lnTo>
                </a:path>
                <a:path w="1420495" h="576579">
                  <a:moveTo>
                    <a:pt x="1420368" y="368808"/>
                  </a:moveTo>
                  <a:lnTo>
                    <a:pt x="1420368" y="576072"/>
                  </a:lnTo>
                </a:path>
                <a:path w="1420495" h="576579">
                  <a:moveTo>
                    <a:pt x="1420368" y="0"/>
                  </a:moveTo>
                  <a:lnTo>
                    <a:pt x="1420368" y="286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7153" y="3934968"/>
              <a:ext cx="2486660" cy="82550"/>
            </a:xfrm>
            <a:custGeom>
              <a:avLst/>
              <a:gdLst/>
              <a:ahLst/>
              <a:cxnLst/>
              <a:rect l="l" t="t" r="r" b="b"/>
              <a:pathLst>
                <a:path w="2486660" h="82550">
                  <a:moveTo>
                    <a:pt x="24862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2486206" y="82295"/>
                  </a:lnTo>
                  <a:lnTo>
                    <a:pt x="2486206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6375" y="2993136"/>
              <a:ext cx="2131060" cy="1231900"/>
            </a:xfrm>
            <a:custGeom>
              <a:avLst/>
              <a:gdLst/>
              <a:ahLst/>
              <a:cxnLst/>
              <a:rect l="l" t="t" r="r" b="b"/>
              <a:pathLst>
                <a:path w="2131060" h="1231900">
                  <a:moveTo>
                    <a:pt x="0" y="777239"/>
                  </a:moveTo>
                  <a:lnTo>
                    <a:pt x="0" y="819912"/>
                  </a:lnTo>
                </a:path>
                <a:path w="2131060" h="1231900">
                  <a:moveTo>
                    <a:pt x="0" y="243839"/>
                  </a:moveTo>
                  <a:lnTo>
                    <a:pt x="0" y="329184"/>
                  </a:lnTo>
                </a:path>
                <a:path w="2131060" h="1231900">
                  <a:moveTo>
                    <a:pt x="0" y="121919"/>
                  </a:moveTo>
                  <a:lnTo>
                    <a:pt x="0" y="161543"/>
                  </a:lnTo>
                </a:path>
                <a:path w="2131060" h="1231900">
                  <a:moveTo>
                    <a:pt x="710184" y="243839"/>
                  </a:moveTo>
                  <a:lnTo>
                    <a:pt x="710184" y="329184"/>
                  </a:lnTo>
                </a:path>
                <a:path w="2131060" h="1231900">
                  <a:moveTo>
                    <a:pt x="710184" y="121919"/>
                  </a:moveTo>
                  <a:lnTo>
                    <a:pt x="710184" y="161543"/>
                  </a:lnTo>
                </a:path>
                <a:path w="2131060" h="1231900">
                  <a:moveTo>
                    <a:pt x="1420368" y="243839"/>
                  </a:moveTo>
                  <a:lnTo>
                    <a:pt x="1420368" y="573024"/>
                  </a:lnTo>
                </a:path>
                <a:path w="2131060" h="1231900">
                  <a:moveTo>
                    <a:pt x="1420368" y="0"/>
                  </a:moveTo>
                  <a:lnTo>
                    <a:pt x="1420368" y="161543"/>
                  </a:lnTo>
                </a:path>
                <a:path w="2131060" h="1231900">
                  <a:moveTo>
                    <a:pt x="2130552" y="243839"/>
                  </a:moveTo>
                  <a:lnTo>
                    <a:pt x="2130552" y="1231391"/>
                  </a:lnTo>
                </a:path>
                <a:path w="2131060" h="1231900">
                  <a:moveTo>
                    <a:pt x="2130552" y="0"/>
                  </a:moveTo>
                  <a:lnTo>
                    <a:pt x="2130552" y="16154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7153" y="3154680"/>
              <a:ext cx="3196590" cy="82550"/>
            </a:xfrm>
            <a:custGeom>
              <a:avLst/>
              <a:gdLst/>
              <a:ahLst/>
              <a:cxnLst/>
              <a:rect l="l" t="t" r="r" b="b"/>
              <a:pathLst>
                <a:path w="3196590" h="82550">
                  <a:moveTo>
                    <a:pt x="319639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96390" y="82296"/>
                  </a:lnTo>
                  <a:lnTo>
                    <a:pt x="3196390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7153" y="3813048"/>
              <a:ext cx="1279525" cy="79375"/>
            </a:xfrm>
            <a:custGeom>
              <a:avLst/>
              <a:gdLst/>
              <a:ahLst/>
              <a:cxnLst/>
              <a:rect l="l" t="t" r="r" b="b"/>
              <a:pathLst>
                <a:path w="1279525" h="79375">
                  <a:moveTo>
                    <a:pt x="1279198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279198" y="79247"/>
                  </a:lnTo>
                  <a:lnTo>
                    <a:pt x="1279198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6375" y="2993136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5">
                  <a:moveTo>
                    <a:pt x="0" y="0"/>
                  </a:moveTo>
                  <a:lnTo>
                    <a:pt x="0" y="39624"/>
                  </a:lnTo>
                </a:path>
                <a:path w="710564" h="4000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7153" y="3032760"/>
              <a:ext cx="1989455" cy="82550"/>
            </a:xfrm>
            <a:custGeom>
              <a:avLst/>
              <a:gdLst/>
              <a:ahLst/>
              <a:cxnLst/>
              <a:rect l="l" t="t" r="r" b="b"/>
              <a:pathLst>
                <a:path w="1989454" h="82550">
                  <a:moveTo>
                    <a:pt x="1989382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989382" y="82295"/>
                  </a:lnTo>
                  <a:lnTo>
                    <a:pt x="1989382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46375" y="3648455"/>
              <a:ext cx="710565" cy="43180"/>
            </a:xfrm>
            <a:custGeom>
              <a:avLst/>
              <a:gdLst/>
              <a:ahLst/>
              <a:cxnLst/>
              <a:rect l="l" t="t" r="r" b="b"/>
              <a:pathLst>
                <a:path w="710564" h="43179">
                  <a:moveTo>
                    <a:pt x="0" y="0"/>
                  </a:moveTo>
                  <a:lnTo>
                    <a:pt x="0" y="42672"/>
                  </a:lnTo>
                </a:path>
                <a:path w="710564" h="43179">
                  <a:moveTo>
                    <a:pt x="710184" y="0"/>
                  </a:moveTo>
                  <a:lnTo>
                    <a:pt x="710184" y="426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7153" y="3691127"/>
              <a:ext cx="2129790" cy="79375"/>
            </a:xfrm>
            <a:custGeom>
              <a:avLst/>
              <a:gdLst/>
              <a:ahLst/>
              <a:cxnLst/>
              <a:rect l="l" t="t" r="r" b="b"/>
              <a:pathLst>
                <a:path w="2129790" h="79375">
                  <a:moveTo>
                    <a:pt x="212959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29590" y="79248"/>
                  </a:lnTo>
                  <a:lnTo>
                    <a:pt x="2129590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46375" y="2871216"/>
              <a:ext cx="2131060" cy="40005"/>
            </a:xfrm>
            <a:custGeom>
              <a:avLst/>
              <a:gdLst/>
              <a:ahLst/>
              <a:cxnLst/>
              <a:rect l="l" t="t" r="r" b="b"/>
              <a:pathLst>
                <a:path w="2131060" h="40005">
                  <a:moveTo>
                    <a:pt x="0" y="0"/>
                  </a:moveTo>
                  <a:lnTo>
                    <a:pt x="0" y="39624"/>
                  </a:lnTo>
                </a:path>
                <a:path w="2131060" h="40005">
                  <a:moveTo>
                    <a:pt x="710184" y="0"/>
                  </a:moveTo>
                  <a:lnTo>
                    <a:pt x="710184" y="39624"/>
                  </a:lnTo>
                </a:path>
                <a:path w="2131060" h="40005">
                  <a:moveTo>
                    <a:pt x="1420368" y="0"/>
                  </a:moveTo>
                  <a:lnTo>
                    <a:pt x="1420368" y="39624"/>
                  </a:lnTo>
                </a:path>
                <a:path w="2131060" h="40005">
                  <a:moveTo>
                    <a:pt x="2130552" y="0"/>
                  </a:moveTo>
                  <a:lnTo>
                    <a:pt x="2130552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87111" y="2501698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0"/>
                  </a:moveTo>
                  <a:lnTo>
                    <a:pt x="0" y="311426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7153" y="2910840"/>
              <a:ext cx="3550285" cy="82550"/>
            </a:xfrm>
            <a:custGeom>
              <a:avLst/>
              <a:gdLst/>
              <a:ahLst/>
              <a:cxnLst/>
              <a:rect l="l" t="t" r="r" b="b"/>
              <a:pathLst>
                <a:path w="3550285" h="82550">
                  <a:moveTo>
                    <a:pt x="354995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49958" y="82296"/>
                  </a:lnTo>
                  <a:lnTo>
                    <a:pt x="3549958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56559" y="508406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7153" y="5123688"/>
              <a:ext cx="3053715" cy="82550"/>
            </a:xfrm>
            <a:custGeom>
              <a:avLst/>
              <a:gdLst/>
              <a:ahLst/>
              <a:cxnLst/>
              <a:rect l="l" t="t" r="r" b="b"/>
              <a:pathLst>
                <a:path w="3053715" h="82550">
                  <a:moveTo>
                    <a:pt x="3053134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053134" y="82295"/>
                  </a:lnTo>
                  <a:lnTo>
                    <a:pt x="3053134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6375" y="4306823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4">
                  <a:moveTo>
                    <a:pt x="0" y="0"/>
                  </a:moveTo>
                  <a:lnTo>
                    <a:pt x="0" y="39624"/>
                  </a:lnTo>
                </a:path>
                <a:path w="710564" h="40004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37153" y="4346448"/>
              <a:ext cx="1776095" cy="82550"/>
            </a:xfrm>
            <a:custGeom>
              <a:avLst/>
              <a:gdLst/>
              <a:ahLst/>
              <a:cxnLst/>
              <a:rect l="l" t="t" r="r" b="b"/>
              <a:pathLst>
                <a:path w="1776095" h="82550">
                  <a:moveTo>
                    <a:pt x="1776022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776022" y="82295"/>
                  </a:lnTo>
                  <a:lnTo>
                    <a:pt x="1776022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6375" y="3404616"/>
              <a:ext cx="710565" cy="161925"/>
            </a:xfrm>
            <a:custGeom>
              <a:avLst/>
              <a:gdLst/>
              <a:ahLst/>
              <a:cxnLst/>
              <a:rect l="l" t="t" r="r" b="b"/>
              <a:pathLst>
                <a:path w="710564" h="161925">
                  <a:moveTo>
                    <a:pt x="0" y="121920"/>
                  </a:moveTo>
                  <a:lnTo>
                    <a:pt x="0" y="161544"/>
                  </a:lnTo>
                </a:path>
                <a:path w="710564" h="161925">
                  <a:moveTo>
                    <a:pt x="710184" y="0"/>
                  </a:moveTo>
                  <a:lnTo>
                    <a:pt x="710184" y="1615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7153" y="3566160"/>
              <a:ext cx="2486660" cy="82550"/>
            </a:xfrm>
            <a:custGeom>
              <a:avLst/>
              <a:gdLst/>
              <a:ahLst/>
              <a:cxnLst/>
              <a:rect l="l" t="t" r="r" b="b"/>
              <a:pathLst>
                <a:path w="2486660" h="82550">
                  <a:moveTo>
                    <a:pt x="24862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2486206" y="82295"/>
                  </a:lnTo>
                  <a:lnTo>
                    <a:pt x="2486206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46375" y="2627376"/>
              <a:ext cx="2131060" cy="161925"/>
            </a:xfrm>
            <a:custGeom>
              <a:avLst/>
              <a:gdLst/>
              <a:ahLst/>
              <a:cxnLst/>
              <a:rect l="l" t="t" r="r" b="b"/>
              <a:pathLst>
                <a:path w="2131060" h="161925">
                  <a:moveTo>
                    <a:pt x="0" y="121920"/>
                  </a:moveTo>
                  <a:lnTo>
                    <a:pt x="0" y="161544"/>
                  </a:lnTo>
                </a:path>
                <a:path w="2131060" h="161925">
                  <a:moveTo>
                    <a:pt x="710184" y="121920"/>
                  </a:moveTo>
                  <a:lnTo>
                    <a:pt x="710184" y="161544"/>
                  </a:lnTo>
                </a:path>
                <a:path w="2131060" h="161925">
                  <a:moveTo>
                    <a:pt x="1420368" y="0"/>
                  </a:moveTo>
                  <a:lnTo>
                    <a:pt x="1420368" y="161544"/>
                  </a:lnTo>
                </a:path>
                <a:path w="2131060" h="161925">
                  <a:moveTo>
                    <a:pt x="2130552" y="0"/>
                  </a:moveTo>
                  <a:lnTo>
                    <a:pt x="2130552" y="1615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7153" y="2788920"/>
              <a:ext cx="3196590" cy="82550"/>
            </a:xfrm>
            <a:custGeom>
              <a:avLst/>
              <a:gdLst/>
              <a:ahLst/>
              <a:cxnLst/>
              <a:rect l="l" t="t" r="r" b="b"/>
              <a:pathLst>
                <a:path w="3196590" h="82550">
                  <a:moveTo>
                    <a:pt x="319639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196390" y="82295"/>
                  </a:lnTo>
                  <a:lnTo>
                    <a:pt x="3196390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6375" y="496214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7153" y="5001767"/>
              <a:ext cx="1706245" cy="82550"/>
            </a:xfrm>
            <a:custGeom>
              <a:avLst/>
              <a:gdLst/>
              <a:ahLst/>
              <a:cxnLst/>
              <a:rect l="l" t="t" r="r" b="b"/>
              <a:pathLst>
                <a:path w="1706245" h="82550">
                  <a:moveTo>
                    <a:pt x="1705918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705918" y="82295"/>
                  </a:lnTo>
                  <a:lnTo>
                    <a:pt x="1705918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46375" y="41818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7153" y="4224527"/>
              <a:ext cx="3126740" cy="82550"/>
            </a:xfrm>
            <a:custGeom>
              <a:avLst/>
              <a:gdLst/>
              <a:ahLst/>
              <a:cxnLst/>
              <a:rect l="l" t="t" r="r" b="b"/>
              <a:pathLst>
                <a:path w="3126740" h="82550">
                  <a:moveTo>
                    <a:pt x="312628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26286" y="82296"/>
                  </a:lnTo>
                  <a:lnTo>
                    <a:pt x="3126286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46375" y="3404616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7153" y="3444240"/>
              <a:ext cx="1279525" cy="82550"/>
            </a:xfrm>
            <a:custGeom>
              <a:avLst/>
              <a:gdLst/>
              <a:ahLst/>
              <a:cxnLst/>
              <a:rect l="l" t="t" r="r" b="b"/>
              <a:pathLst>
                <a:path w="1279525" h="82550">
                  <a:moveTo>
                    <a:pt x="127919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279198" y="82296"/>
                  </a:lnTo>
                  <a:lnTo>
                    <a:pt x="1279198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46375" y="2627376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5">
                  <a:moveTo>
                    <a:pt x="0" y="0"/>
                  </a:moveTo>
                  <a:lnTo>
                    <a:pt x="0" y="39624"/>
                  </a:lnTo>
                </a:path>
                <a:path w="710564" h="4000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37153" y="2667000"/>
              <a:ext cx="1989455" cy="82550"/>
            </a:xfrm>
            <a:custGeom>
              <a:avLst/>
              <a:gdLst/>
              <a:ahLst/>
              <a:cxnLst/>
              <a:rect l="l" t="t" r="r" b="b"/>
              <a:pathLst>
                <a:path w="1989454" h="82550">
                  <a:moveTo>
                    <a:pt x="198938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89382" y="82296"/>
                  </a:lnTo>
                  <a:lnTo>
                    <a:pt x="1989382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37144" y="3322319"/>
              <a:ext cx="2129790" cy="1640205"/>
            </a:xfrm>
            <a:custGeom>
              <a:avLst/>
              <a:gdLst/>
              <a:ahLst/>
              <a:cxnLst/>
              <a:rect l="l" t="t" r="r" b="b"/>
              <a:pathLst>
                <a:path w="2129790" h="1640204">
                  <a:moveTo>
                    <a:pt x="1419415" y="1557528"/>
                  </a:moveTo>
                  <a:lnTo>
                    <a:pt x="0" y="1557528"/>
                  </a:lnTo>
                  <a:lnTo>
                    <a:pt x="0" y="1639824"/>
                  </a:lnTo>
                  <a:lnTo>
                    <a:pt x="1419415" y="1639824"/>
                  </a:lnTo>
                  <a:lnTo>
                    <a:pt x="1419415" y="1557528"/>
                  </a:lnTo>
                  <a:close/>
                </a:path>
                <a:path w="2129790" h="1640204">
                  <a:moveTo>
                    <a:pt x="1419415" y="780288"/>
                  </a:moveTo>
                  <a:lnTo>
                    <a:pt x="0" y="780288"/>
                  </a:lnTo>
                  <a:lnTo>
                    <a:pt x="0" y="859536"/>
                  </a:lnTo>
                  <a:lnTo>
                    <a:pt x="1419415" y="859536"/>
                  </a:lnTo>
                  <a:lnTo>
                    <a:pt x="1419415" y="780288"/>
                  </a:lnTo>
                  <a:close/>
                </a:path>
                <a:path w="2129790" h="1640204">
                  <a:moveTo>
                    <a:pt x="21295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129599" y="82296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46375" y="2501698"/>
              <a:ext cx="2131060" cy="43815"/>
            </a:xfrm>
            <a:custGeom>
              <a:avLst/>
              <a:gdLst/>
              <a:ahLst/>
              <a:cxnLst/>
              <a:rect l="l" t="t" r="r" b="b"/>
              <a:pathLst>
                <a:path w="2131060" h="43814">
                  <a:moveTo>
                    <a:pt x="0" y="0"/>
                  </a:moveTo>
                  <a:lnTo>
                    <a:pt x="0" y="43381"/>
                  </a:lnTo>
                </a:path>
                <a:path w="2131060" h="43814">
                  <a:moveTo>
                    <a:pt x="710184" y="0"/>
                  </a:moveTo>
                  <a:lnTo>
                    <a:pt x="710184" y="43381"/>
                  </a:lnTo>
                </a:path>
                <a:path w="2131060" h="43814">
                  <a:moveTo>
                    <a:pt x="1420368" y="0"/>
                  </a:moveTo>
                  <a:lnTo>
                    <a:pt x="1420368" y="43381"/>
                  </a:lnTo>
                </a:path>
                <a:path w="2131060" h="43814">
                  <a:moveTo>
                    <a:pt x="2130552" y="0"/>
                  </a:moveTo>
                  <a:lnTo>
                    <a:pt x="2130552" y="433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37153" y="2545080"/>
              <a:ext cx="3550285" cy="82550"/>
            </a:xfrm>
            <a:custGeom>
              <a:avLst/>
              <a:gdLst/>
              <a:ahLst/>
              <a:cxnLst/>
              <a:rect l="l" t="t" r="r" b="b"/>
              <a:pathLst>
                <a:path w="3550285" h="82550">
                  <a:moveTo>
                    <a:pt x="354995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49958" y="82296"/>
                  </a:lnTo>
                  <a:lnTo>
                    <a:pt x="3549958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37153" y="2501697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311426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5798880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85083" y="568502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03945" y="5685028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08199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18170" y="5685028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26869" y="5685028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39062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47763" y="5685028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1308" y="5136896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0450" y="4359655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9878" y="3579367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7021" y="2802128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7933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1499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080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00404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7482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460228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5653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041946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42066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627473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2441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09827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706138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EEF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91544" y="6053835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370457" y="2501697"/>
            <a:ext cx="3498850" cy="3114675"/>
            <a:chOff x="7370457" y="2501697"/>
            <a:chExt cx="3498850" cy="3114675"/>
          </a:xfrm>
        </p:grpSpPr>
        <p:sp>
          <p:nvSpPr>
            <p:cNvPr id="73" name="object 73"/>
            <p:cNvSpPr/>
            <p:nvPr/>
          </p:nvSpPr>
          <p:spPr>
            <a:xfrm>
              <a:off x="8086344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75219" y="4928616"/>
              <a:ext cx="610870" cy="597535"/>
            </a:xfrm>
            <a:custGeom>
              <a:avLst/>
              <a:gdLst/>
              <a:ahLst/>
              <a:cxnLst/>
              <a:rect l="l" t="t" r="r" b="b"/>
              <a:pathLst>
                <a:path w="610870" h="597535">
                  <a:moveTo>
                    <a:pt x="610541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610541" y="597407"/>
                  </a:lnTo>
                  <a:lnTo>
                    <a:pt x="610541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5760" y="4928616"/>
              <a:ext cx="341630" cy="597535"/>
            </a:xfrm>
            <a:custGeom>
              <a:avLst/>
              <a:gdLst/>
              <a:ahLst/>
              <a:cxnLst/>
              <a:rect l="l" t="t" r="r" b="b"/>
              <a:pathLst>
                <a:path w="341629" h="597535">
                  <a:moveTo>
                    <a:pt x="341375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341375" y="597407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086344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375219" y="4148327"/>
              <a:ext cx="354965" cy="600710"/>
            </a:xfrm>
            <a:custGeom>
              <a:avLst/>
              <a:gdLst/>
              <a:ahLst/>
              <a:cxnLst/>
              <a:rect l="l" t="t" r="r" b="b"/>
              <a:pathLst>
                <a:path w="354965" h="600710">
                  <a:moveTo>
                    <a:pt x="354509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354509" y="600456"/>
                  </a:lnTo>
                  <a:lnTo>
                    <a:pt x="354509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29728" y="4148327"/>
              <a:ext cx="624840" cy="600710"/>
            </a:xfrm>
            <a:custGeom>
              <a:avLst/>
              <a:gdLst/>
              <a:ahLst/>
              <a:cxnLst/>
              <a:rect l="l" t="t" r="r" b="b"/>
              <a:pathLst>
                <a:path w="624840" h="600710">
                  <a:moveTo>
                    <a:pt x="624840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624840" y="600456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86344" y="319125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75219" y="3371088"/>
              <a:ext cx="497840" cy="597535"/>
            </a:xfrm>
            <a:custGeom>
              <a:avLst/>
              <a:gdLst/>
              <a:ahLst/>
              <a:cxnLst/>
              <a:rect l="l" t="t" r="r" b="b"/>
              <a:pathLst>
                <a:path w="497840" h="597535">
                  <a:moveTo>
                    <a:pt x="497765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497765" y="597407"/>
                  </a:lnTo>
                  <a:lnTo>
                    <a:pt x="497765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72984" y="3371088"/>
              <a:ext cx="256540" cy="597535"/>
            </a:xfrm>
            <a:custGeom>
              <a:avLst/>
              <a:gdLst/>
              <a:ahLst/>
              <a:cxnLst/>
              <a:rect l="l" t="t" r="r" b="b"/>
              <a:pathLst>
                <a:path w="256540" h="597535">
                  <a:moveTo>
                    <a:pt x="256032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256032" y="597407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86344" y="2501698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75219" y="2590800"/>
              <a:ext cx="638175" cy="600710"/>
            </a:xfrm>
            <a:custGeom>
              <a:avLst/>
              <a:gdLst/>
              <a:ahLst/>
              <a:cxnLst/>
              <a:rect l="l" t="t" r="r" b="b"/>
              <a:pathLst>
                <a:path w="638175" h="600710">
                  <a:moveTo>
                    <a:pt x="637973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37973" y="600455"/>
                  </a:lnTo>
                  <a:lnTo>
                    <a:pt x="637973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013192" y="2590800"/>
              <a:ext cx="399415" cy="600710"/>
            </a:xfrm>
            <a:custGeom>
              <a:avLst/>
              <a:gdLst/>
              <a:ahLst/>
              <a:cxnLst/>
              <a:rect l="l" t="t" r="r" b="b"/>
              <a:pathLst>
                <a:path w="399415" h="600710">
                  <a:moveTo>
                    <a:pt x="399287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399287" y="600455"/>
                  </a:lnTo>
                  <a:lnTo>
                    <a:pt x="399287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29016" y="3371087"/>
              <a:ext cx="509270" cy="2155190"/>
            </a:xfrm>
            <a:custGeom>
              <a:avLst/>
              <a:gdLst/>
              <a:ahLst/>
              <a:cxnLst/>
              <a:rect l="l" t="t" r="r" b="b"/>
              <a:pathLst>
                <a:path w="509270" h="2155190">
                  <a:moveTo>
                    <a:pt x="426720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26720" y="597408"/>
                  </a:lnTo>
                  <a:lnTo>
                    <a:pt x="426720" y="0"/>
                  </a:lnTo>
                  <a:close/>
                </a:path>
                <a:path w="509270" h="2155190">
                  <a:moveTo>
                    <a:pt x="481584" y="1557528"/>
                  </a:moveTo>
                  <a:lnTo>
                    <a:pt x="198120" y="1557528"/>
                  </a:lnTo>
                  <a:lnTo>
                    <a:pt x="198120" y="2154936"/>
                  </a:lnTo>
                  <a:lnTo>
                    <a:pt x="481584" y="2154936"/>
                  </a:lnTo>
                  <a:lnTo>
                    <a:pt x="481584" y="1557528"/>
                  </a:lnTo>
                  <a:close/>
                </a:path>
                <a:path w="509270" h="2155190">
                  <a:moveTo>
                    <a:pt x="509016" y="777240"/>
                  </a:moveTo>
                  <a:lnTo>
                    <a:pt x="225552" y="777240"/>
                  </a:lnTo>
                  <a:lnTo>
                    <a:pt x="225552" y="1377696"/>
                  </a:lnTo>
                  <a:lnTo>
                    <a:pt x="509016" y="1377696"/>
                  </a:lnTo>
                  <a:lnTo>
                    <a:pt x="509016" y="77724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796528" y="2501698"/>
              <a:ext cx="0" cy="869950"/>
            </a:xfrm>
            <a:custGeom>
              <a:avLst/>
              <a:gdLst/>
              <a:ahLst/>
              <a:cxnLst/>
              <a:rect l="l" t="t" r="r" b="b"/>
              <a:pathLst>
                <a:path h="869950">
                  <a:moveTo>
                    <a:pt x="0" y="689557"/>
                  </a:moveTo>
                  <a:lnTo>
                    <a:pt x="0" y="869389"/>
                  </a:lnTo>
                </a:path>
                <a:path h="869950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12480" y="2590800"/>
              <a:ext cx="710565" cy="600710"/>
            </a:xfrm>
            <a:custGeom>
              <a:avLst/>
              <a:gdLst/>
              <a:ahLst/>
              <a:cxnLst/>
              <a:rect l="l" t="t" r="r" b="b"/>
              <a:pathLst>
                <a:path w="710565" h="600710">
                  <a:moveTo>
                    <a:pt x="710184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10184" y="600455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796528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10600" y="4928616"/>
              <a:ext cx="612775" cy="597535"/>
            </a:xfrm>
            <a:custGeom>
              <a:avLst/>
              <a:gdLst/>
              <a:ahLst/>
              <a:cxnLst/>
              <a:rect l="l" t="t" r="r" b="b"/>
              <a:pathLst>
                <a:path w="612775" h="597535">
                  <a:moveTo>
                    <a:pt x="612648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612648" y="597407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796528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555736" y="3371087"/>
              <a:ext cx="497205" cy="1377950"/>
            </a:xfrm>
            <a:custGeom>
              <a:avLst/>
              <a:gdLst/>
              <a:ahLst/>
              <a:cxnLst/>
              <a:rect l="l" t="t" r="r" b="b"/>
              <a:pathLst>
                <a:path w="497204" h="1377950">
                  <a:moveTo>
                    <a:pt x="438912" y="777240"/>
                  </a:moveTo>
                  <a:lnTo>
                    <a:pt x="82296" y="777240"/>
                  </a:lnTo>
                  <a:lnTo>
                    <a:pt x="82296" y="1377696"/>
                  </a:lnTo>
                  <a:lnTo>
                    <a:pt x="438912" y="1377696"/>
                  </a:lnTo>
                  <a:lnTo>
                    <a:pt x="438912" y="777240"/>
                  </a:lnTo>
                  <a:close/>
                </a:path>
                <a:path w="497204" h="1377950">
                  <a:moveTo>
                    <a:pt x="496824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96824" y="597408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506712" y="2501698"/>
              <a:ext cx="0" cy="869950"/>
            </a:xfrm>
            <a:custGeom>
              <a:avLst/>
              <a:gdLst/>
              <a:ahLst/>
              <a:cxnLst/>
              <a:rect l="l" t="t" r="r" b="b"/>
              <a:pathLst>
                <a:path h="869950">
                  <a:moveTo>
                    <a:pt x="0" y="689557"/>
                  </a:moveTo>
                  <a:lnTo>
                    <a:pt x="0" y="869389"/>
                  </a:lnTo>
                </a:path>
                <a:path h="869950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122664" y="2590800"/>
              <a:ext cx="640080" cy="600710"/>
            </a:xfrm>
            <a:custGeom>
              <a:avLst/>
              <a:gdLst/>
              <a:ahLst/>
              <a:cxnLst/>
              <a:rect l="l" t="t" r="r" b="b"/>
              <a:pathLst>
                <a:path w="640079" h="600710">
                  <a:moveTo>
                    <a:pt x="640079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79" y="600455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506712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223248" y="4928616"/>
              <a:ext cx="338455" cy="597535"/>
            </a:xfrm>
            <a:custGeom>
              <a:avLst/>
              <a:gdLst/>
              <a:ahLst/>
              <a:cxnLst/>
              <a:rect l="l" t="t" r="r" b="b"/>
              <a:pathLst>
                <a:path w="338454" h="597535">
                  <a:moveTo>
                    <a:pt x="338327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338327" y="597407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506712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94648" y="2590799"/>
              <a:ext cx="1164590" cy="2158365"/>
            </a:xfrm>
            <a:custGeom>
              <a:avLst/>
              <a:gdLst/>
              <a:ahLst/>
              <a:cxnLst/>
              <a:rect l="l" t="t" r="r" b="b"/>
              <a:pathLst>
                <a:path w="1164590" h="2158365">
                  <a:moveTo>
                    <a:pt x="313944" y="780288"/>
                  </a:moveTo>
                  <a:lnTo>
                    <a:pt x="57912" y="780288"/>
                  </a:lnTo>
                  <a:lnTo>
                    <a:pt x="57912" y="1377696"/>
                  </a:lnTo>
                  <a:lnTo>
                    <a:pt x="313944" y="1377696"/>
                  </a:lnTo>
                  <a:lnTo>
                    <a:pt x="313944" y="780288"/>
                  </a:lnTo>
                  <a:close/>
                </a:path>
                <a:path w="1164590" h="2158365">
                  <a:moveTo>
                    <a:pt x="624840" y="1557528"/>
                  </a:moveTo>
                  <a:lnTo>
                    <a:pt x="0" y="1557528"/>
                  </a:lnTo>
                  <a:lnTo>
                    <a:pt x="0" y="2157984"/>
                  </a:lnTo>
                  <a:lnTo>
                    <a:pt x="624840" y="2157984"/>
                  </a:lnTo>
                  <a:lnTo>
                    <a:pt x="624840" y="1557528"/>
                  </a:lnTo>
                  <a:close/>
                </a:path>
                <a:path w="1164590" h="2158365">
                  <a:moveTo>
                    <a:pt x="1164336" y="0"/>
                  </a:moveTo>
                  <a:lnTo>
                    <a:pt x="768096" y="0"/>
                  </a:lnTo>
                  <a:lnTo>
                    <a:pt x="768096" y="600456"/>
                  </a:lnTo>
                  <a:lnTo>
                    <a:pt x="1164336" y="600456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308592" y="3371087"/>
              <a:ext cx="594360" cy="2155190"/>
            </a:xfrm>
            <a:custGeom>
              <a:avLst/>
              <a:gdLst/>
              <a:ahLst/>
              <a:cxnLst/>
              <a:rect l="l" t="t" r="r" b="b"/>
              <a:pathLst>
                <a:path w="594359" h="2155190">
                  <a:moveTo>
                    <a:pt x="423672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23672" y="597408"/>
                  </a:lnTo>
                  <a:lnTo>
                    <a:pt x="423672" y="0"/>
                  </a:lnTo>
                  <a:close/>
                </a:path>
                <a:path w="594359" h="2155190">
                  <a:moveTo>
                    <a:pt x="539496" y="1557528"/>
                  </a:moveTo>
                  <a:lnTo>
                    <a:pt x="252984" y="1557528"/>
                  </a:lnTo>
                  <a:lnTo>
                    <a:pt x="252984" y="2154936"/>
                  </a:lnTo>
                  <a:lnTo>
                    <a:pt x="539496" y="2154936"/>
                  </a:lnTo>
                  <a:lnTo>
                    <a:pt x="539496" y="1557528"/>
                  </a:lnTo>
                  <a:close/>
                </a:path>
                <a:path w="594359" h="2155190">
                  <a:moveTo>
                    <a:pt x="594360" y="777240"/>
                  </a:moveTo>
                  <a:lnTo>
                    <a:pt x="310896" y="777240"/>
                  </a:lnTo>
                  <a:lnTo>
                    <a:pt x="310896" y="1377696"/>
                  </a:lnTo>
                  <a:lnTo>
                    <a:pt x="594360" y="1377696"/>
                  </a:lnTo>
                  <a:lnTo>
                    <a:pt x="594360" y="77724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216896" y="2501698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689557"/>
                  </a:moveTo>
                  <a:lnTo>
                    <a:pt x="0" y="3114263"/>
                  </a:lnTo>
                </a:path>
                <a:path h="3114675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158984" y="2590800"/>
              <a:ext cx="710565" cy="600710"/>
            </a:xfrm>
            <a:custGeom>
              <a:avLst/>
              <a:gdLst/>
              <a:ahLst/>
              <a:cxnLst/>
              <a:rect l="l" t="t" r="r" b="b"/>
              <a:pathLst>
                <a:path w="710565" h="600710">
                  <a:moveTo>
                    <a:pt x="710184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10184" y="600455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375220" y="2501697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311426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10927080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636947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7323149" y="568502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035976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712928" y="5685028"/>
            <a:ext cx="16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595959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425757" y="5685028"/>
            <a:ext cx="164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95959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127470" y="5685028"/>
            <a:ext cx="182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840299" y="5685028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595959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547730" y="5685028"/>
            <a:ext cx="182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579374" y="5136896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568516" y="4359655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567944" y="3579367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565086" y="2802128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489016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56608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080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6651487" y="6053835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135733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221141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71745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802858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299805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8385212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88533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8970740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46705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EEF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9552458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16804" y="399288"/>
            <a:ext cx="692699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Пример</a:t>
            </a: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слайда</a:t>
            </a:r>
            <a:b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</a:b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 диаграммой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33" name="object 1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26</a:t>
            </a:fld>
            <a:endParaRPr spc="60" dirty="0"/>
          </a:p>
        </p:txBody>
      </p:sp>
      <p:sp>
        <p:nvSpPr>
          <p:cNvPr id="132" name="object 132"/>
          <p:cNvSpPr txBox="1"/>
          <p:nvPr/>
        </p:nvSpPr>
        <p:spPr>
          <a:xfrm>
            <a:off x="616804" y="1491993"/>
            <a:ext cx="22913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latin typeface="Tahoma"/>
                <a:cs typeface="Tahoma"/>
              </a:rPr>
              <a:t>Подзаголовок</a:t>
            </a:r>
            <a:endParaRPr sz="2000" b="1" dirty="0">
              <a:latin typeface="Tahoma"/>
              <a:cs typeface="Tahoma"/>
            </a:endParaRPr>
          </a:p>
        </p:txBody>
      </p: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07332988-D229-4A63-AA23-98916445B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045" y="2601423"/>
            <a:ext cx="3114388" cy="3114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0320" y="200507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202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610" y="5950203"/>
            <a:ext cx="77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5773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1181" y="5950203"/>
            <a:ext cx="789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0409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5817" y="5950203"/>
            <a:ext cx="79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5681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81087" y="5950203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68374" y="2601423"/>
            <a:ext cx="3114675" cy="3114675"/>
            <a:chOff x="6668374" y="2601423"/>
            <a:chExt cx="3114675" cy="3114675"/>
          </a:xfrm>
        </p:grpSpPr>
        <p:sp>
          <p:nvSpPr>
            <p:cNvPr id="13" name="object 13"/>
            <p:cNvSpPr/>
            <p:nvPr/>
          </p:nvSpPr>
          <p:spPr>
            <a:xfrm>
              <a:off x="8225899" y="2601423"/>
              <a:ext cx="1557655" cy="1950085"/>
            </a:xfrm>
            <a:custGeom>
              <a:avLst/>
              <a:gdLst/>
              <a:ahLst/>
              <a:cxnLst/>
              <a:rect l="l" t="t" r="r" b="b"/>
              <a:pathLst>
                <a:path w="1557654" h="1950085">
                  <a:moveTo>
                    <a:pt x="0" y="0"/>
                  </a:moveTo>
                  <a:lnTo>
                    <a:pt x="0" y="1557130"/>
                  </a:lnTo>
                  <a:lnTo>
                    <a:pt x="1506886" y="1949493"/>
                  </a:lnTo>
                  <a:lnTo>
                    <a:pt x="1518623" y="1901279"/>
                  </a:lnTo>
                  <a:lnTo>
                    <a:pt x="1528811" y="1852753"/>
                  </a:lnTo>
                  <a:lnTo>
                    <a:pt x="1537444" y="1803952"/>
                  </a:lnTo>
                  <a:lnTo>
                    <a:pt x="1544519" y="1754913"/>
                  </a:lnTo>
                  <a:lnTo>
                    <a:pt x="1550030" y="1705674"/>
                  </a:lnTo>
                  <a:lnTo>
                    <a:pt x="1553972" y="1656272"/>
                  </a:lnTo>
                  <a:lnTo>
                    <a:pt x="1556341" y="1606745"/>
                  </a:lnTo>
                  <a:lnTo>
                    <a:pt x="1557131" y="1557130"/>
                  </a:lnTo>
                  <a:lnTo>
                    <a:pt x="1556390" y="1508629"/>
                  </a:lnTo>
                  <a:lnTo>
                    <a:pt x="1554182" y="1460498"/>
                  </a:lnTo>
                  <a:lnTo>
                    <a:pt x="1550527" y="1412758"/>
                  </a:lnTo>
                  <a:lnTo>
                    <a:pt x="1545448" y="1365430"/>
                  </a:lnTo>
                  <a:lnTo>
                    <a:pt x="1538966" y="1318536"/>
                  </a:lnTo>
                  <a:lnTo>
                    <a:pt x="1531103" y="1272097"/>
                  </a:lnTo>
                  <a:lnTo>
                    <a:pt x="1521879" y="1226136"/>
                  </a:lnTo>
                  <a:lnTo>
                    <a:pt x="1511317" y="1180673"/>
                  </a:lnTo>
                  <a:lnTo>
                    <a:pt x="1499439" y="1135730"/>
                  </a:lnTo>
                  <a:lnTo>
                    <a:pt x="1486265" y="1091328"/>
                  </a:lnTo>
                  <a:lnTo>
                    <a:pt x="1471817" y="1047490"/>
                  </a:lnTo>
                  <a:lnTo>
                    <a:pt x="1456117" y="1004237"/>
                  </a:lnTo>
                  <a:lnTo>
                    <a:pt x="1439187" y="961589"/>
                  </a:lnTo>
                  <a:lnTo>
                    <a:pt x="1421047" y="919570"/>
                  </a:lnTo>
                  <a:lnTo>
                    <a:pt x="1401719" y="878199"/>
                  </a:lnTo>
                  <a:lnTo>
                    <a:pt x="1381226" y="837500"/>
                  </a:lnTo>
                  <a:lnTo>
                    <a:pt x="1359588" y="797493"/>
                  </a:lnTo>
                  <a:lnTo>
                    <a:pt x="1336827" y="758199"/>
                  </a:lnTo>
                  <a:lnTo>
                    <a:pt x="1312964" y="719642"/>
                  </a:lnTo>
                  <a:lnTo>
                    <a:pt x="1288022" y="681841"/>
                  </a:lnTo>
                  <a:lnTo>
                    <a:pt x="1262021" y="644818"/>
                  </a:lnTo>
                  <a:lnTo>
                    <a:pt x="1234983" y="608596"/>
                  </a:lnTo>
                  <a:lnTo>
                    <a:pt x="1206929" y="573195"/>
                  </a:lnTo>
                  <a:lnTo>
                    <a:pt x="1177882" y="538637"/>
                  </a:lnTo>
                  <a:lnTo>
                    <a:pt x="1147863" y="504944"/>
                  </a:lnTo>
                  <a:lnTo>
                    <a:pt x="1116893" y="472137"/>
                  </a:lnTo>
                  <a:lnTo>
                    <a:pt x="1084994" y="440238"/>
                  </a:lnTo>
                  <a:lnTo>
                    <a:pt x="1052187" y="409268"/>
                  </a:lnTo>
                  <a:lnTo>
                    <a:pt x="1018493" y="379248"/>
                  </a:lnTo>
                  <a:lnTo>
                    <a:pt x="983936" y="350201"/>
                  </a:lnTo>
                  <a:lnTo>
                    <a:pt x="948535" y="322148"/>
                  </a:lnTo>
                  <a:lnTo>
                    <a:pt x="912312" y="295110"/>
                  </a:lnTo>
                  <a:lnTo>
                    <a:pt x="875290" y="269109"/>
                  </a:lnTo>
                  <a:lnTo>
                    <a:pt x="837489" y="244167"/>
                  </a:lnTo>
                  <a:lnTo>
                    <a:pt x="798931" y="220304"/>
                  </a:lnTo>
                  <a:lnTo>
                    <a:pt x="759638" y="197543"/>
                  </a:lnTo>
                  <a:lnTo>
                    <a:pt x="719631" y="175905"/>
                  </a:lnTo>
                  <a:lnTo>
                    <a:pt x="678931" y="155411"/>
                  </a:lnTo>
                  <a:lnTo>
                    <a:pt x="637561" y="136084"/>
                  </a:lnTo>
                  <a:lnTo>
                    <a:pt x="595541" y="117944"/>
                  </a:lnTo>
                  <a:lnTo>
                    <a:pt x="552894" y="101014"/>
                  </a:lnTo>
                  <a:lnTo>
                    <a:pt x="509640" y="85314"/>
                  </a:lnTo>
                  <a:lnTo>
                    <a:pt x="465802" y="70866"/>
                  </a:lnTo>
                  <a:lnTo>
                    <a:pt x="421400" y="57692"/>
                  </a:lnTo>
                  <a:lnTo>
                    <a:pt x="376457" y="45813"/>
                  </a:lnTo>
                  <a:lnTo>
                    <a:pt x="330994" y="35252"/>
                  </a:lnTo>
                  <a:lnTo>
                    <a:pt x="285033" y="26028"/>
                  </a:lnTo>
                  <a:lnTo>
                    <a:pt x="238594" y="18165"/>
                  </a:lnTo>
                  <a:lnTo>
                    <a:pt x="191700" y="11683"/>
                  </a:lnTo>
                  <a:lnTo>
                    <a:pt x="144372" y="6604"/>
                  </a:lnTo>
                  <a:lnTo>
                    <a:pt x="96631" y="2949"/>
                  </a:lnTo>
                  <a:lnTo>
                    <a:pt x="4850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25899" y="4158554"/>
              <a:ext cx="1507490" cy="1507490"/>
            </a:xfrm>
            <a:custGeom>
              <a:avLst/>
              <a:gdLst/>
              <a:ahLst/>
              <a:cxnLst/>
              <a:rect l="l" t="t" r="r" b="b"/>
              <a:pathLst>
                <a:path w="1507490" h="1507489">
                  <a:moveTo>
                    <a:pt x="0" y="0"/>
                  </a:moveTo>
                  <a:lnTo>
                    <a:pt x="392365" y="1506885"/>
                  </a:lnTo>
                  <a:lnTo>
                    <a:pt x="440225" y="1493608"/>
                  </a:lnTo>
                  <a:lnTo>
                    <a:pt x="487440" y="1478881"/>
                  </a:lnTo>
                  <a:lnTo>
                    <a:pt x="533983" y="1462729"/>
                  </a:lnTo>
                  <a:lnTo>
                    <a:pt x="579831" y="1445177"/>
                  </a:lnTo>
                  <a:lnTo>
                    <a:pt x="624957" y="1426250"/>
                  </a:lnTo>
                  <a:lnTo>
                    <a:pt x="669336" y="1405974"/>
                  </a:lnTo>
                  <a:lnTo>
                    <a:pt x="712944" y="1384374"/>
                  </a:lnTo>
                  <a:lnTo>
                    <a:pt x="755755" y="1361474"/>
                  </a:lnTo>
                  <a:lnTo>
                    <a:pt x="797745" y="1337300"/>
                  </a:lnTo>
                  <a:lnTo>
                    <a:pt x="838887" y="1311877"/>
                  </a:lnTo>
                  <a:lnTo>
                    <a:pt x="879158" y="1285231"/>
                  </a:lnTo>
                  <a:lnTo>
                    <a:pt x="918531" y="1257385"/>
                  </a:lnTo>
                  <a:lnTo>
                    <a:pt x="956982" y="1228366"/>
                  </a:lnTo>
                  <a:lnTo>
                    <a:pt x="994485" y="1198199"/>
                  </a:lnTo>
                  <a:lnTo>
                    <a:pt x="1031016" y="1166908"/>
                  </a:lnTo>
                  <a:lnTo>
                    <a:pt x="1066549" y="1134518"/>
                  </a:lnTo>
                  <a:lnTo>
                    <a:pt x="1101059" y="1101056"/>
                  </a:lnTo>
                  <a:lnTo>
                    <a:pt x="1134522" y="1066546"/>
                  </a:lnTo>
                  <a:lnTo>
                    <a:pt x="1166911" y="1031013"/>
                  </a:lnTo>
                  <a:lnTo>
                    <a:pt x="1198202" y="994482"/>
                  </a:lnTo>
                  <a:lnTo>
                    <a:pt x="1228369" y="956978"/>
                  </a:lnTo>
                  <a:lnTo>
                    <a:pt x="1257388" y="918528"/>
                  </a:lnTo>
                  <a:lnTo>
                    <a:pt x="1285234" y="879154"/>
                  </a:lnTo>
                  <a:lnTo>
                    <a:pt x="1311881" y="838884"/>
                  </a:lnTo>
                  <a:lnTo>
                    <a:pt x="1337303" y="797741"/>
                  </a:lnTo>
                  <a:lnTo>
                    <a:pt x="1361477" y="755752"/>
                  </a:lnTo>
                  <a:lnTo>
                    <a:pt x="1384377" y="712941"/>
                  </a:lnTo>
                  <a:lnTo>
                    <a:pt x="1405978" y="669332"/>
                  </a:lnTo>
                  <a:lnTo>
                    <a:pt x="1426254" y="624953"/>
                  </a:lnTo>
                  <a:lnTo>
                    <a:pt x="1445180" y="579827"/>
                  </a:lnTo>
                  <a:lnTo>
                    <a:pt x="1462732" y="533980"/>
                  </a:lnTo>
                  <a:lnTo>
                    <a:pt x="1478884" y="487436"/>
                  </a:lnTo>
                  <a:lnTo>
                    <a:pt x="1493612" y="440221"/>
                  </a:lnTo>
                  <a:lnTo>
                    <a:pt x="1506889" y="392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7714" y="4158554"/>
              <a:ext cx="1860550" cy="1557655"/>
            </a:xfrm>
            <a:custGeom>
              <a:avLst/>
              <a:gdLst/>
              <a:ahLst/>
              <a:cxnLst/>
              <a:rect l="l" t="t" r="r" b="b"/>
              <a:pathLst>
                <a:path w="1860550" h="1557654">
                  <a:moveTo>
                    <a:pt x="1468184" y="0"/>
                  </a:moveTo>
                  <a:lnTo>
                    <a:pt x="0" y="518740"/>
                  </a:lnTo>
                  <a:lnTo>
                    <a:pt x="16808" y="564093"/>
                  </a:lnTo>
                  <a:lnTo>
                    <a:pt x="34883" y="608632"/>
                  </a:lnTo>
                  <a:lnTo>
                    <a:pt x="54198" y="652342"/>
                  </a:lnTo>
                  <a:lnTo>
                    <a:pt x="74724" y="695210"/>
                  </a:lnTo>
                  <a:lnTo>
                    <a:pt x="96436" y="737220"/>
                  </a:lnTo>
                  <a:lnTo>
                    <a:pt x="119306" y="778358"/>
                  </a:lnTo>
                  <a:lnTo>
                    <a:pt x="143307" y="818611"/>
                  </a:lnTo>
                  <a:lnTo>
                    <a:pt x="168411" y="857962"/>
                  </a:lnTo>
                  <a:lnTo>
                    <a:pt x="194592" y="896399"/>
                  </a:lnTo>
                  <a:lnTo>
                    <a:pt x="221823" y="933906"/>
                  </a:lnTo>
                  <a:lnTo>
                    <a:pt x="250076" y="970470"/>
                  </a:lnTo>
                  <a:lnTo>
                    <a:pt x="279325" y="1006075"/>
                  </a:lnTo>
                  <a:lnTo>
                    <a:pt x="309542" y="1040708"/>
                  </a:lnTo>
                  <a:lnTo>
                    <a:pt x="340700" y="1074355"/>
                  </a:lnTo>
                  <a:lnTo>
                    <a:pt x="372772" y="1106999"/>
                  </a:lnTo>
                  <a:lnTo>
                    <a:pt x="405731" y="1138628"/>
                  </a:lnTo>
                  <a:lnTo>
                    <a:pt x="439550" y="1169227"/>
                  </a:lnTo>
                  <a:lnTo>
                    <a:pt x="474202" y="1198782"/>
                  </a:lnTo>
                  <a:lnTo>
                    <a:pt x="509659" y="1227277"/>
                  </a:lnTo>
                  <a:lnTo>
                    <a:pt x="545895" y="1254700"/>
                  </a:lnTo>
                  <a:lnTo>
                    <a:pt x="582882" y="1281034"/>
                  </a:lnTo>
                  <a:lnTo>
                    <a:pt x="620594" y="1306267"/>
                  </a:lnTo>
                  <a:lnTo>
                    <a:pt x="659002" y="1330383"/>
                  </a:lnTo>
                  <a:lnTo>
                    <a:pt x="698081" y="1353368"/>
                  </a:lnTo>
                  <a:lnTo>
                    <a:pt x="737803" y="1375208"/>
                  </a:lnTo>
                  <a:lnTo>
                    <a:pt x="778141" y="1395888"/>
                  </a:lnTo>
                  <a:lnTo>
                    <a:pt x="819068" y="1415394"/>
                  </a:lnTo>
                  <a:lnTo>
                    <a:pt x="860556" y="1433712"/>
                  </a:lnTo>
                  <a:lnTo>
                    <a:pt x="902579" y="1450827"/>
                  </a:lnTo>
                  <a:lnTo>
                    <a:pt x="945109" y="1466724"/>
                  </a:lnTo>
                  <a:lnTo>
                    <a:pt x="988120" y="1481390"/>
                  </a:lnTo>
                  <a:lnTo>
                    <a:pt x="1031584" y="1494810"/>
                  </a:lnTo>
                  <a:lnTo>
                    <a:pt x="1075474" y="1506970"/>
                  </a:lnTo>
                  <a:lnTo>
                    <a:pt x="1119764" y="1517854"/>
                  </a:lnTo>
                  <a:lnTo>
                    <a:pt x="1164425" y="1527450"/>
                  </a:lnTo>
                  <a:lnTo>
                    <a:pt x="1209431" y="1535741"/>
                  </a:lnTo>
                  <a:lnTo>
                    <a:pt x="1254755" y="1542715"/>
                  </a:lnTo>
                  <a:lnTo>
                    <a:pt x="1300369" y="1548357"/>
                  </a:lnTo>
                  <a:lnTo>
                    <a:pt x="1346247" y="1552651"/>
                  </a:lnTo>
                  <a:lnTo>
                    <a:pt x="1392361" y="1555584"/>
                  </a:lnTo>
                  <a:lnTo>
                    <a:pt x="1438685" y="1557142"/>
                  </a:lnTo>
                  <a:lnTo>
                    <a:pt x="1485191" y="1557310"/>
                  </a:lnTo>
                  <a:lnTo>
                    <a:pt x="1531852" y="1556073"/>
                  </a:lnTo>
                  <a:lnTo>
                    <a:pt x="1578641" y="1553418"/>
                  </a:lnTo>
                  <a:lnTo>
                    <a:pt x="1625531" y="1549329"/>
                  </a:lnTo>
                  <a:lnTo>
                    <a:pt x="1672495" y="1543793"/>
                  </a:lnTo>
                  <a:lnTo>
                    <a:pt x="1719505" y="1536795"/>
                  </a:lnTo>
                  <a:lnTo>
                    <a:pt x="1766535" y="1528320"/>
                  </a:lnTo>
                  <a:lnTo>
                    <a:pt x="1813558" y="1518355"/>
                  </a:lnTo>
                  <a:lnTo>
                    <a:pt x="1860546" y="1506885"/>
                  </a:lnTo>
                  <a:lnTo>
                    <a:pt x="1468184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8374" y="2601424"/>
              <a:ext cx="1557655" cy="2076450"/>
            </a:xfrm>
            <a:custGeom>
              <a:avLst/>
              <a:gdLst/>
              <a:ahLst/>
              <a:cxnLst/>
              <a:rect l="l" t="t" r="r" b="b"/>
              <a:pathLst>
                <a:path w="1557654" h="2076450">
                  <a:moveTo>
                    <a:pt x="1557523" y="0"/>
                  </a:moveTo>
                  <a:lnTo>
                    <a:pt x="1504557" y="901"/>
                  </a:lnTo>
                  <a:lnTo>
                    <a:pt x="1451713" y="3599"/>
                  </a:lnTo>
                  <a:lnTo>
                    <a:pt x="1399037" y="8086"/>
                  </a:lnTo>
                  <a:lnTo>
                    <a:pt x="1346573" y="14355"/>
                  </a:lnTo>
                  <a:lnTo>
                    <a:pt x="1294367" y="22397"/>
                  </a:lnTo>
                  <a:lnTo>
                    <a:pt x="1242464" y="32206"/>
                  </a:lnTo>
                  <a:lnTo>
                    <a:pt x="1190908" y="43773"/>
                  </a:lnTo>
                  <a:lnTo>
                    <a:pt x="1139746" y="57091"/>
                  </a:lnTo>
                  <a:lnTo>
                    <a:pt x="1089022" y="72151"/>
                  </a:lnTo>
                  <a:lnTo>
                    <a:pt x="1038781" y="88946"/>
                  </a:lnTo>
                  <a:lnTo>
                    <a:pt x="993297" y="105803"/>
                  </a:lnTo>
                  <a:lnTo>
                    <a:pt x="948651" y="123919"/>
                  </a:lnTo>
                  <a:lnTo>
                    <a:pt x="904855" y="143269"/>
                  </a:lnTo>
                  <a:lnTo>
                    <a:pt x="861923" y="163825"/>
                  </a:lnTo>
                  <a:lnTo>
                    <a:pt x="819867" y="185559"/>
                  </a:lnTo>
                  <a:lnTo>
                    <a:pt x="778701" y="208444"/>
                  </a:lnTo>
                  <a:lnTo>
                    <a:pt x="738438" y="232452"/>
                  </a:lnTo>
                  <a:lnTo>
                    <a:pt x="699090" y="257556"/>
                  </a:lnTo>
                  <a:lnTo>
                    <a:pt x="660672" y="283729"/>
                  </a:lnTo>
                  <a:lnTo>
                    <a:pt x="623195" y="310942"/>
                  </a:lnTo>
                  <a:lnTo>
                    <a:pt x="586674" y="339168"/>
                  </a:lnTo>
                  <a:lnTo>
                    <a:pt x="551122" y="368381"/>
                  </a:lnTo>
                  <a:lnTo>
                    <a:pt x="516551" y="398552"/>
                  </a:lnTo>
                  <a:lnTo>
                    <a:pt x="482975" y="429654"/>
                  </a:lnTo>
                  <a:lnTo>
                    <a:pt x="450406" y="461660"/>
                  </a:lnTo>
                  <a:lnTo>
                    <a:pt x="418859" y="494541"/>
                  </a:lnTo>
                  <a:lnTo>
                    <a:pt x="388346" y="528271"/>
                  </a:lnTo>
                  <a:lnTo>
                    <a:pt x="358880" y="562822"/>
                  </a:lnTo>
                  <a:lnTo>
                    <a:pt x="330474" y="598167"/>
                  </a:lnTo>
                  <a:lnTo>
                    <a:pt x="303142" y="634278"/>
                  </a:lnTo>
                  <a:lnTo>
                    <a:pt x="276896" y="671127"/>
                  </a:lnTo>
                  <a:lnTo>
                    <a:pt x="251750" y="708688"/>
                  </a:lnTo>
                  <a:lnTo>
                    <a:pt x="227717" y="746932"/>
                  </a:lnTo>
                  <a:lnTo>
                    <a:pt x="204810" y="785832"/>
                  </a:lnTo>
                  <a:lnTo>
                    <a:pt x="183042" y="825361"/>
                  </a:lnTo>
                  <a:lnTo>
                    <a:pt x="162427" y="865492"/>
                  </a:lnTo>
                  <a:lnTo>
                    <a:pt x="142976" y="906196"/>
                  </a:lnTo>
                  <a:lnTo>
                    <a:pt x="124705" y="947446"/>
                  </a:lnTo>
                  <a:lnTo>
                    <a:pt x="107625" y="989215"/>
                  </a:lnTo>
                  <a:lnTo>
                    <a:pt x="91749" y="1031476"/>
                  </a:lnTo>
                  <a:lnTo>
                    <a:pt x="77092" y="1074200"/>
                  </a:lnTo>
                  <a:lnTo>
                    <a:pt x="63666" y="1117361"/>
                  </a:lnTo>
                  <a:lnTo>
                    <a:pt x="51484" y="1160930"/>
                  </a:lnTo>
                  <a:lnTo>
                    <a:pt x="40559" y="1204882"/>
                  </a:lnTo>
                  <a:lnTo>
                    <a:pt x="30905" y="1249186"/>
                  </a:lnTo>
                  <a:lnTo>
                    <a:pt x="22534" y="1293818"/>
                  </a:lnTo>
                  <a:lnTo>
                    <a:pt x="15460" y="1338748"/>
                  </a:lnTo>
                  <a:lnTo>
                    <a:pt x="9696" y="1383950"/>
                  </a:lnTo>
                  <a:lnTo>
                    <a:pt x="5254" y="1429396"/>
                  </a:lnTo>
                  <a:lnTo>
                    <a:pt x="2149" y="1475058"/>
                  </a:lnTo>
                  <a:lnTo>
                    <a:pt x="393" y="1520910"/>
                  </a:lnTo>
                  <a:lnTo>
                    <a:pt x="0" y="1566923"/>
                  </a:lnTo>
                  <a:lnTo>
                    <a:pt x="981" y="1613070"/>
                  </a:lnTo>
                  <a:lnTo>
                    <a:pt x="3352" y="1659324"/>
                  </a:lnTo>
                  <a:lnTo>
                    <a:pt x="7124" y="1705657"/>
                  </a:lnTo>
                  <a:lnTo>
                    <a:pt x="12311" y="1752042"/>
                  </a:lnTo>
                  <a:lnTo>
                    <a:pt x="18926" y="1798450"/>
                  </a:lnTo>
                  <a:lnTo>
                    <a:pt x="26982" y="1844856"/>
                  </a:lnTo>
                  <a:lnTo>
                    <a:pt x="36493" y="1891231"/>
                  </a:lnTo>
                  <a:lnTo>
                    <a:pt x="47471" y="1937547"/>
                  </a:lnTo>
                  <a:lnTo>
                    <a:pt x="59929" y="1983778"/>
                  </a:lnTo>
                  <a:lnTo>
                    <a:pt x="73881" y="2029896"/>
                  </a:lnTo>
                  <a:lnTo>
                    <a:pt x="89340" y="2075873"/>
                  </a:lnTo>
                  <a:lnTo>
                    <a:pt x="1557525" y="1557129"/>
                  </a:lnTo>
                  <a:lnTo>
                    <a:pt x="1557523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78918" y="200507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91209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76616" y="5947155"/>
            <a:ext cx="77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03188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88594" y="5947155"/>
            <a:ext cx="789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27231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12639" y="5947155"/>
            <a:ext cx="79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51911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79"/>
                </a:lnTo>
                <a:lnTo>
                  <a:pt x="68580" y="68579"/>
                </a:lnTo>
                <a:lnTo>
                  <a:pt x="68580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237316" y="5947155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27</a:t>
            </a:fld>
            <a:endParaRPr spc="6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CC1BB9-5A69-48CF-B433-A7D267EBBE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35" name="object 131">
            <a:extLst>
              <a:ext uri="{FF2B5EF4-FFF2-40B4-BE49-F238E27FC236}">
                <a16:creationId xmlns:a16="http://schemas.microsoft.com/office/drawing/2014/main" id="{BA048CEB-EEF9-4CB2-A02A-9891C48E090B}"/>
              </a:ext>
            </a:extLst>
          </p:cNvPr>
          <p:cNvSpPr txBox="1"/>
          <p:nvPr/>
        </p:nvSpPr>
        <p:spPr>
          <a:xfrm>
            <a:off x="616804" y="399288"/>
            <a:ext cx="692699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Пример</a:t>
            </a: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слайда</a:t>
            </a:r>
            <a:b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</a:b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 диаграммой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6" name="object 132">
            <a:extLst>
              <a:ext uri="{FF2B5EF4-FFF2-40B4-BE49-F238E27FC236}">
                <a16:creationId xmlns:a16="http://schemas.microsoft.com/office/drawing/2014/main" id="{70D39849-70AE-45BA-B870-282E0D00030F}"/>
              </a:ext>
            </a:extLst>
          </p:cNvPr>
          <p:cNvSpPr txBox="1"/>
          <p:nvPr/>
        </p:nvSpPr>
        <p:spPr>
          <a:xfrm>
            <a:off x="616804" y="1491993"/>
            <a:ext cx="22913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latin typeface="Tahoma"/>
                <a:cs typeface="Tahoma"/>
              </a:rPr>
              <a:t>Подзаголовок</a:t>
            </a:r>
            <a:endParaRPr sz="2000" b="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387" y="4937759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387" y="4437888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387" y="3938015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7387" y="3438144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7387" y="2938271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7387" y="2436437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387" y="5439788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542380" y="2922708"/>
            <a:ext cx="3084830" cy="1630680"/>
            <a:chOff x="1542380" y="2922708"/>
            <a:chExt cx="3084830" cy="1630680"/>
          </a:xfrm>
        </p:grpSpPr>
        <p:sp>
          <p:nvSpPr>
            <p:cNvPr id="10" name="object 10"/>
            <p:cNvSpPr/>
            <p:nvPr/>
          </p:nvSpPr>
          <p:spPr>
            <a:xfrm>
              <a:off x="1556668" y="3187274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1517"/>
                  </a:moveTo>
                  <a:lnTo>
                    <a:pt x="1018892" y="1001117"/>
                  </a:lnTo>
                  <a:lnTo>
                    <a:pt x="2036924" y="500805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6668" y="3237330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2437"/>
                  </a:moveTo>
                  <a:lnTo>
                    <a:pt x="1018892" y="0"/>
                  </a:lnTo>
                  <a:lnTo>
                    <a:pt x="2036924" y="1301452"/>
                  </a:lnTo>
                  <a:lnTo>
                    <a:pt x="3055684" y="801269"/>
                  </a:lnTo>
                </a:path>
              </a:pathLst>
            </a:custGeom>
            <a:ln w="28575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6668" y="2936995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18892" y="1501675"/>
                  </a:lnTo>
                  <a:lnTo>
                    <a:pt x="2036924" y="1001020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6668" y="3187274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1517"/>
                  </a:moveTo>
                  <a:lnTo>
                    <a:pt x="1018892" y="1001117"/>
                  </a:lnTo>
                  <a:lnTo>
                    <a:pt x="2036924" y="500805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596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668" y="3237330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2437"/>
                  </a:moveTo>
                  <a:lnTo>
                    <a:pt x="1018892" y="0"/>
                  </a:lnTo>
                  <a:lnTo>
                    <a:pt x="2036924" y="1301452"/>
                  </a:lnTo>
                  <a:lnTo>
                    <a:pt x="3055684" y="801269"/>
                  </a:lnTo>
                </a:path>
              </a:pathLst>
            </a:custGeom>
            <a:ln w="28575">
              <a:solidFill>
                <a:srgbClr val="2A3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6668" y="2936995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18892" y="1501675"/>
                  </a:lnTo>
                  <a:lnTo>
                    <a:pt x="2036924" y="1001020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3AE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9610" y="5324347"/>
            <a:ext cx="120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0119" y="4824476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641" y="4324604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944" y="382473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134" y="3321811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641" y="282194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1896" y="2322067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4658" y="197764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Название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0090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18716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1821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5623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59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3234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2A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36339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3A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93594" y="5525516"/>
            <a:ext cx="432308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r>
              <a:rPr sz="1200" spc="4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4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r>
              <a:rPr sz="1200" spc="4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55"/>
              </a:spcBef>
              <a:tabLst>
                <a:tab pos="794385" algn="l"/>
                <a:tab pos="1547495" algn="l"/>
                <a:tab pos="2301240" algn="l"/>
                <a:tab pos="3058795" algn="l"/>
                <a:tab pos="3811904" algn="l"/>
              </a:tabLst>
            </a:pP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1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3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5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34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77804" y="4937760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477804" y="2920683"/>
            <a:ext cx="4074795" cy="1630680"/>
            <a:chOff x="6477804" y="2920683"/>
            <a:chExt cx="4074795" cy="1630680"/>
          </a:xfrm>
        </p:grpSpPr>
        <p:sp>
          <p:nvSpPr>
            <p:cNvPr id="33" name="object 33"/>
            <p:cNvSpPr/>
            <p:nvPr/>
          </p:nvSpPr>
          <p:spPr>
            <a:xfrm>
              <a:off x="6477804" y="3435096"/>
              <a:ext cx="4074795" cy="1003300"/>
            </a:xfrm>
            <a:custGeom>
              <a:avLst/>
              <a:gdLst/>
              <a:ahLst/>
              <a:cxnLst/>
              <a:rect l="l" t="t" r="r" b="b"/>
              <a:pathLst>
                <a:path w="4074795" h="1003300">
                  <a:moveTo>
                    <a:pt x="0" y="1002792"/>
                  </a:moveTo>
                  <a:lnTo>
                    <a:pt x="4074246" y="1002792"/>
                  </a:lnTo>
                </a:path>
                <a:path w="4074795" h="1003300">
                  <a:moveTo>
                    <a:pt x="0" y="499872"/>
                  </a:moveTo>
                  <a:lnTo>
                    <a:pt x="4074246" y="499872"/>
                  </a:lnTo>
                </a:path>
                <a:path w="4074795" h="1003300">
                  <a:moveTo>
                    <a:pt x="0" y="0"/>
                  </a:moveTo>
                  <a:lnTo>
                    <a:pt x="40742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87086" y="3185250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0494"/>
                  </a:moveTo>
                  <a:lnTo>
                    <a:pt x="1020009" y="1001117"/>
                  </a:lnTo>
                  <a:lnTo>
                    <a:pt x="2038041" y="499782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FE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87086" y="3235305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1414"/>
                  </a:moveTo>
                  <a:lnTo>
                    <a:pt x="1020009" y="0"/>
                  </a:lnTo>
                  <a:lnTo>
                    <a:pt x="2038041" y="1301452"/>
                  </a:lnTo>
                  <a:lnTo>
                    <a:pt x="3055684" y="800246"/>
                  </a:lnTo>
                </a:path>
              </a:pathLst>
            </a:custGeom>
            <a:ln w="28575">
              <a:solidFill>
                <a:srgbClr val="FFC8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7804" y="2935224"/>
              <a:ext cx="4074795" cy="0"/>
            </a:xfrm>
            <a:custGeom>
              <a:avLst/>
              <a:gdLst/>
              <a:ahLst/>
              <a:cxnLst/>
              <a:rect l="l" t="t" r="r" b="b"/>
              <a:pathLst>
                <a:path w="4074795">
                  <a:moveTo>
                    <a:pt x="0" y="0"/>
                  </a:moveTo>
                  <a:lnTo>
                    <a:pt x="40742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87086" y="2934971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20009" y="1501675"/>
                  </a:lnTo>
                  <a:lnTo>
                    <a:pt x="2038041" y="999997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87086" y="3185250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0494"/>
                  </a:moveTo>
                  <a:lnTo>
                    <a:pt x="1020009" y="1001117"/>
                  </a:lnTo>
                  <a:lnTo>
                    <a:pt x="2038041" y="499782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32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87086" y="3235305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1414"/>
                  </a:moveTo>
                  <a:lnTo>
                    <a:pt x="1020009" y="0"/>
                  </a:lnTo>
                  <a:lnTo>
                    <a:pt x="2038041" y="1301452"/>
                  </a:lnTo>
                  <a:lnTo>
                    <a:pt x="3055684" y="800246"/>
                  </a:lnTo>
                </a:path>
              </a:pathLst>
            </a:custGeom>
            <a:ln w="28575">
              <a:solidFill>
                <a:srgbClr val="9807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87086" y="2934971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20009" y="1501675"/>
                  </a:lnTo>
                  <a:lnTo>
                    <a:pt x="2038041" y="999997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38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477804" y="2434413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77804" y="5437762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30028" y="5324347"/>
            <a:ext cx="120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50538" y="4821428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36060" y="4321555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35362" y="3821683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31552" y="3321811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36060" y="282194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32314" y="2319020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65077" y="197459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Название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310509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FE5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9136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FC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02240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6042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32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13653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9807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66757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38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524012" y="5525516"/>
            <a:ext cx="4323080" cy="52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r>
              <a:rPr sz="1200" spc="4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4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r>
              <a:rPr sz="1200" spc="4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30"/>
              </a:spcBef>
              <a:tabLst>
                <a:tab pos="794385" algn="l"/>
                <a:tab pos="1547495" algn="l"/>
                <a:tab pos="2301240" algn="l"/>
                <a:tab pos="3058795" algn="l"/>
                <a:tab pos="3811904" algn="l"/>
              </a:tabLst>
            </a:pP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1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3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5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34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28</a:t>
            </a:fld>
            <a:endParaRPr spc="60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81185FB-8C25-473A-ABF9-9ABC1D1AA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67" name="object 131">
            <a:extLst>
              <a:ext uri="{FF2B5EF4-FFF2-40B4-BE49-F238E27FC236}">
                <a16:creationId xmlns:a16="http://schemas.microsoft.com/office/drawing/2014/main" id="{6C149BC1-47F2-43E1-A471-8326C5DE25EB}"/>
              </a:ext>
            </a:extLst>
          </p:cNvPr>
          <p:cNvSpPr txBox="1"/>
          <p:nvPr/>
        </p:nvSpPr>
        <p:spPr>
          <a:xfrm>
            <a:off x="616804" y="399288"/>
            <a:ext cx="692699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Пример</a:t>
            </a: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слайда</a:t>
            </a:r>
            <a:b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</a:b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 диаграммой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68" name="object 132">
            <a:extLst>
              <a:ext uri="{FF2B5EF4-FFF2-40B4-BE49-F238E27FC236}">
                <a16:creationId xmlns:a16="http://schemas.microsoft.com/office/drawing/2014/main" id="{59B456BA-CCDA-4511-BD67-C1866F1C3CC4}"/>
              </a:ext>
            </a:extLst>
          </p:cNvPr>
          <p:cNvSpPr txBox="1"/>
          <p:nvPr/>
        </p:nvSpPr>
        <p:spPr>
          <a:xfrm>
            <a:off x="616804" y="1491993"/>
            <a:ext cx="22913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latin typeface="Tahoma"/>
                <a:cs typeface="Tahoma"/>
              </a:rPr>
              <a:t>Подзаголовок</a:t>
            </a:r>
            <a:endParaRPr sz="2000" b="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29</a:t>
            </a:fld>
            <a:endParaRPr spc="6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706617F-04CB-0720-D5A7-B6AAD9A6E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1422630"/>
            <a:ext cx="647448" cy="6445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81BE9CF-DAF1-96DB-5E20-5CB1586C9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7" y="1422630"/>
            <a:ext cx="647448" cy="64451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B04BBC-B3CC-F2DC-4C0B-1EAE34DCA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2302420"/>
            <a:ext cx="647448" cy="6445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5FF4F6B-1D75-02F6-0437-D891A38925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5481961"/>
            <a:ext cx="647448" cy="64451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1AD213D-032D-669C-2107-F95133E40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51" y="2302420"/>
            <a:ext cx="647448" cy="64451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13194B-4CB5-431E-192F-12FB00A0BB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51" y="1422630"/>
            <a:ext cx="647448" cy="6445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A4469BF-878C-F249-CF5C-D186693E39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9" y="1422630"/>
            <a:ext cx="647448" cy="64451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1AD26E-8AB7-DE75-DEB2-463CEF9919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67" y="5481961"/>
            <a:ext cx="647448" cy="6445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BAF894-FD29-4E23-A135-D558C9EE71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02" y="4389852"/>
            <a:ext cx="647448" cy="6445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FF2E383-1FE7-6BA4-77E1-D54847C34A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7" y="2302420"/>
            <a:ext cx="647448" cy="6445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B9EC63C-269B-9D98-43D9-5E46663ECF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51" y="5481961"/>
            <a:ext cx="647448" cy="6445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6F7E00-7BED-45EB-BD2B-2F6ADBCC08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9" y="5481961"/>
            <a:ext cx="647448" cy="6445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D924EC-E25D-48D6-5EE7-26114FB3F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9" y="4389852"/>
            <a:ext cx="647448" cy="64451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D9C9E3-7551-D360-2BCC-7A02799E39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02" y="3394529"/>
            <a:ext cx="647448" cy="64451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255153A-580A-5EE8-F5EA-308BF01E67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3" y="4389852"/>
            <a:ext cx="647448" cy="64451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10006F9-F56B-0EE7-6772-6E36E680C5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3" y="2302420"/>
            <a:ext cx="647448" cy="64451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42A2CD-DB81-9AAF-027E-64E62524C8D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4389852"/>
            <a:ext cx="647448" cy="64451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BAC0E66-BA28-01FC-C7E2-2245E1A256D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9" y="3394529"/>
            <a:ext cx="647448" cy="64451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9B38495-9C7B-47B9-3DAC-DC7A945F197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3" y="1422630"/>
            <a:ext cx="647448" cy="64451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E71098A-A742-C39D-D93C-0E82E6E5CFD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56" y="4389852"/>
            <a:ext cx="647448" cy="64451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2A79C3D-3DD7-7709-CC24-FA09C7E0ED7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1422630"/>
            <a:ext cx="647448" cy="64451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7525339-0908-E40C-4BCD-7EE4D4BB5D7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9" y="2302420"/>
            <a:ext cx="647448" cy="64451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5D3F9F9-B56B-14E3-6E45-F97D6A5B04E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56" y="3394529"/>
            <a:ext cx="647448" cy="64451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0359C86-DA78-BF2E-3823-F0A2BDE1D1D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4389852"/>
            <a:ext cx="647448" cy="6445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72256AC-8406-0EA2-E7D2-80127D94C09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32" y="4389852"/>
            <a:ext cx="647448" cy="64451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0D6C008-3D63-E76C-AA69-BE43CF51B8C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43" y="5481961"/>
            <a:ext cx="644519" cy="64451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318B9EB-B903-0417-77C3-DC58AEE2236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5481961"/>
            <a:ext cx="647448" cy="6445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44EEBB-E97A-E285-8CBC-12398F2B430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2302420"/>
            <a:ext cx="647448" cy="64451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28AB2D-20B5-7EA3-0F04-1128F1B648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09" y="4389852"/>
            <a:ext cx="644519" cy="64451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EE5F5DE-9346-2D18-17D1-339FA31F18A7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2" y="3394529"/>
            <a:ext cx="644519" cy="64451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3BA3297-F72B-D45D-40D7-1E9B0099E2B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54" y="3394529"/>
            <a:ext cx="647448" cy="6445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53E0301-2C1C-40AE-1B42-A6B7D2D52B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2" y="2302420"/>
            <a:ext cx="647448" cy="64451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F9C9FE0-3748-CC7B-BA5D-B410EE785D9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04" y="3394529"/>
            <a:ext cx="644519" cy="64451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EA36CA0-6125-CD07-17B0-6201F3ABDE0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2302420"/>
            <a:ext cx="644519" cy="64451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FB0913-74DA-3719-3516-BDDB2E0A38E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05" y="5481962"/>
            <a:ext cx="647448" cy="64744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73D1019-9915-97CE-0324-82AEFA8D27E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27" y="3394530"/>
            <a:ext cx="647448" cy="64744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28EC639-9164-B8F7-BCA3-BA42304B32B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3394530"/>
            <a:ext cx="647448" cy="64744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03B8914-3830-4F0B-B275-6E50E040A4B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1420829"/>
            <a:ext cx="647448" cy="6474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30289BE-AE2B-4241-821A-F946154335E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87" y="5481962"/>
            <a:ext cx="647448" cy="64744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B3779FD-E209-A784-31D2-3083B83D9884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96" y="5481962"/>
            <a:ext cx="647448" cy="64744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C5F9E27-0ED9-57CF-2644-4F8038EAC69C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2302420"/>
            <a:ext cx="647448" cy="64744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AAF93AB-4269-D2A3-D83B-1B71B44F3378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3394530"/>
            <a:ext cx="647448" cy="64744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2AB31D1-43A1-BE3C-F7E1-18050BCDB206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1" y="1420829"/>
            <a:ext cx="647448" cy="64744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4D9EC49-9332-201B-0B1C-90F86F8FF32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58" y="4389853"/>
            <a:ext cx="644519" cy="64744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0CF2DA7-9724-A3EE-17C6-83408442A532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06" y="1420829"/>
            <a:ext cx="644519" cy="64744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481F28A-94F1-4ACC-8319-3F0E21D80EC6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77" name="object 5">
            <a:extLst>
              <a:ext uri="{FF2B5EF4-FFF2-40B4-BE49-F238E27FC236}">
                <a16:creationId xmlns:a16="http://schemas.microsoft.com/office/drawing/2014/main" id="{89DF0454-9201-42E8-98CE-7A9D89E861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648" y="473667"/>
            <a:ext cx="568543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Пример сюжетных</a:t>
            </a:r>
          </a:p>
          <a:p>
            <a:pPr marL="12700">
              <a:lnSpc>
                <a:spcPts val="2965"/>
              </a:lnSpc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и навигационных иконок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3" y="405802"/>
            <a:ext cx="83260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представления материалов для участия в заседаниях Комиссии Минобрнауки России (подкомиссий)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DE9B91A-3AEE-890E-C55C-850B251FE823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F423F3-5B56-2999-04EC-4936D308D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AF2FAB-C18A-960F-CFE0-9779F6A6C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43" y="4747664"/>
            <a:ext cx="647448" cy="644519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1AA7892-676D-3309-BB78-F7A3CA0DCB85}"/>
              </a:ext>
            </a:extLst>
          </p:cNvPr>
          <p:cNvSpPr txBox="1"/>
          <p:nvPr/>
        </p:nvSpPr>
        <p:spPr>
          <a:xfrm>
            <a:off x="5921933" y="4813744"/>
            <a:ext cx="5940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buClr>
                <a:srgbClr val="F32735"/>
              </a:buClr>
              <a:tabLst>
                <a:tab pos="297815" algn="l"/>
                <a:tab pos="298450" algn="l"/>
              </a:tabLst>
            </a:pPr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Место проведения заседаний (очный формат)</a:t>
            </a:r>
            <a:endParaRPr lang="ru-RU" dirty="0">
              <a:latin typeface="Tahoma"/>
              <a:cs typeface="Tahoma"/>
            </a:endParaRPr>
          </a:p>
          <a:p>
            <a:pPr marL="12700" marR="5080" algn="just">
              <a:buClr>
                <a:srgbClr val="F32735"/>
              </a:buClr>
              <a:tabLst>
                <a:tab pos="297815" algn="l"/>
                <a:tab pos="298450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Москва, заседания пройдут на базе пространства «Точка кипения – Коммуна».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28B8F-93FC-7C71-C7D3-2CFD2EF2B5D8}"/>
              </a:ext>
            </a:extLst>
          </p:cNvPr>
          <p:cNvSpPr txBox="1"/>
          <p:nvPr/>
        </p:nvSpPr>
        <p:spPr>
          <a:xfrm>
            <a:off x="4402569" y="2627288"/>
            <a:ext cx="73239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baseline="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команды рекомендуется включить:</a:t>
            </a:r>
          </a:p>
          <a:p>
            <a:pPr marL="298450" marR="5080" indent="-285750" algn="just">
              <a:buClr>
                <a:srgbClr val="F32735"/>
              </a:buClr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ректора университета;</a:t>
            </a:r>
          </a:p>
          <a:p>
            <a:pPr marL="298450" marR="5080" indent="-285750" algn="just">
              <a:buClr>
                <a:srgbClr val="F32735"/>
              </a:buClr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представителей организаций и партнеров, принимающих участие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реализации программы развития;</a:t>
            </a:r>
          </a:p>
          <a:p>
            <a:pPr marL="298450" marR="5080" indent="-285750" algn="just">
              <a:buClr>
                <a:srgbClr val="F32735"/>
              </a:buClr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других представителей организаций, ФОИВ, РОИВ, ОМС, лиц, задействованных в реализации программы развития, и других представителей, не являющихся сотрудниками университета.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66237B-8478-79B4-3A8F-F6DEE19DE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8" y="3146490"/>
            <a:ext cx="644519" cy="644519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D18F4073-F206-9C9E-C9A0-829B496617FE}"/>
              </a:ext>
            </a:extLst>
          </p:cNvPr>
          <p:cNvSpPr txBox="1"/>
          <p:nvPr/>
        </p:nvSpPr>
        <p:spPr>
          <a:xfrm>
            <a:off x="1243609" y="3216117"/>
            <a:ext cx="249019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2000" b="1" spc="-55" dirty="0">
                <a:solidFill>
                  <a:srgbClr val="0D0D0D"/>
                </a:solidFill>
                <a:latin typeface="Tahoma"/>
                <a:cs typeface="Tahoma"/>
              </a:rPr>
              <a:t>Состав команды </a:t>
            </a:r>
            <a:endParaRPr sz="2000" dirty="0">
              <a:latin typeface="Tahoma"/>
              <a:cs typeface="Tahoma"/>
            </a:endParaRPr>
          </a:p>
          <a:p>
            <a:pPr marL="12700" marR="5080"/>
            <a:r>
              <a:rPr lang="ru-RU" sz="2000" spc="55" dirty="0">
                <a:solidFill>
                  <a:srgbClr val="FF0000"/>
                </a:solidFill>
                <a:latin typeface="Tahoma"/>
                <a:cs typeface="Tahoma"/>
              </a:rPr>
              <a:t>до 5 человек</a:t>
            </a:r>
            <a:endParaRPr sz="2000" spc="55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D90F09-EF08-87F9-1366-8C9250792A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1298096"/>
            <a:ext cx="647448" cy="644519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CF2EF276-D319-125A-4AD7-C2040E347E42}"/>
              </a:ext>
            </a:extLst>
          </p:cNvPr>
          <p:cNvSpPr txBox="1"/>
          <p:nvPr/>
        </p:nvSpPr>
        <p:spPr>
          <a:xfrm>
            <a:off x="1243609" y="1323496"/>
            <a:ext cx="1048286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2000" b="1" spc="-55" dirty="0">
                <a:solidFill>
                  <a:srgbClr val="0D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marR="5080" indent="-285750" algn="just">
              <a:buClr>
                <a:srgbClr val="F32735"/>
              </a:buClr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участников и загрузка презентации в разделе «Мероприятия» личного кабинета университета 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28 февраля 2024 года 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4ADC695-191E-B7E3-5DC0-B7A548967447}"/>
              </a:ext>
            </a:extLst>
          </p:cNvPr>
          <p:cNvSpPr txBox="1"/>
          <p:nvPr/>
        </p:nvSpPr>
        <p:spPr>
          <a:xfrm>
            <a:off x="1243609" y="4747664"/>
            <a:ext cx="363319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Презентация/доклад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Презентации загружаются в 2-х форматах: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.pptx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.pdf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/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 загружается в формате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.docx</a:t>
            </a:r>
            <a:endParaRPr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0E96F6-3FBD-B3D2-188B-26803F142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4648200"/>
            <a:ext cx="647448" cy="644519"/>
          </a:xfrm>
          <a:prstGeom prst="rect">
            <a:avLst/>
          </a:prstGeom>
        </p:spPr>
      </p:pic>
      <p:sp>
        <p:nvSpPr>
          <p:cNvPr id="14" name="object 24">
            <a:extLst>
              <a:ext uri="{FF2B5EF4-FFF2-40B4-BE49-F238E27FC236}">
                <a16:creationId xmlns:a16="http://schemas.microsoft.com/office/drawing/2014/main" id="{8F84A998-1FEF-2472-4E18-CC1A4CAE8103}"/>
              </a:ext>
            </a:extLst>
          </p:cNvPr>
          <p:cNvSpPr txBox="1"/>
          <p:nvPr/>
        </p:nvSpPr>
        <p:spPr>
          <a:xfrm>
            <a:off x="11829349" y="6553200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5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DB2B37-E2C6-D223-8FF0-14648A87F9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5777962"/>
            <a:ext cx="647448" cy="6445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386785" y="361297"/>
            <a:ext cx="8452415" cy="804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ТРЕБОВАНИЯ К ДОКЛАДУ И ПРЕЗЕНТАЦИИ ДЛЯ УЧАСТИЯ В ЗАСЕДАНИЯХ </a:t>
            </a:r>
          </a:p>
          <a:p>
            <a:pPr>
              <a:lnSpc>
                <a:spcPct val="100000"/>
              </a:lnSpc>
            </a:pPr>
            <a:r>
              <a:rPr lang="ru-RU" alt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Комиссии Минобрнауки России (подкомиссий)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1148060" y="6407543"/>
            <a:ext cx="860224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13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718497" y="3500649"/>
            <a:ext cx="2114002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Докладчик</a:t>
            </a: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732351" y="3933153"/>
            <a:ext cx="1410128" cy="3356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A0A2A"/>
              </a:buClr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Ректор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3291" y="3207968"/>
            <a:ext cx="9241060" cy="0"/>
          </a:xfrm>
          <a:prstGeom prst="line">
            <a:avLst/>
          </a:prstGeom>
          <a:ln w="12700">
            <a:solidFill>
              <a:srgbClr val="F10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59761" y="2989189"/>
            <a:ext cx="437558" cy="437558"/>
          </a:xfrm>
          <a:prstGeom prst="ellipse">
            <a:avLst/>
          </a:prstGeom>
          <a:solidFill>
            <a:srgbClr val="EA0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30"/>
          <p:cNvSpPr txBox="1">
            <a:spLocks/>
          </p:cNvSpPr>
          <p:nvPr/>
        </p:nvSpPr>
        <p:spPr>
          <a:xfrm>
            <a:off x="3034798" y="3505893"/>
            <a:ext cx="2429896" cy="321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Язык</a:t>
            </a:r>
          </a:p>
        </p:txBody>
      </p:sp>
      <p:sp>
        <p:nvSpPr>
          <p:cNvPr id="25" name="Текст 31"/>
          <p:cNvSpPr txBox="1">
            <a:spLocks/>
          </p:cNvSpPr>
          <p:nvPr/>
        </p:nvSpPr>
        <p:spPr>
          <a:xfrm>
            <a:off x="5126766" y="3505893"/>
            <a:ext cx="1803535" cy="321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Объем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06AFE26-42A7-CFEC-9302-1094A263F102}"/>
              </a:ext>
            </a:extLst>
          </p:cNvPr>
          <p:cNvSpPr/>
          <p:nvPr/>
        </p:nvSpPr>
        <p:spPr>
          <a:xfrm>
            <a:off x="4942132" y="2819400"/>
            <a:ext cx="2186314" cy="2994914"/>
          </a:xfrm>
          <a:custGeom>
            <a:avLst/>
            <a:gdLst/>
            <a:ahLst/>
            <a:cxnLst/>
            <a:rect l="l" t="t" r="r" b="b"/>
            <a:pathLst>
              <a:path w="3522979" h="5319395">
                <a:moveTo>
                  <a:pt x="2618140" y="0"/>
                </a:moveTo>
                <a:lnTo>
                  <a:pt x="0" y="5318937"/>
                </a:lnTo>
                <a:lnTo>
                  <a:pt x="2252371" y="4575295"/>
                </a:lnTo>
                <a:lnTo>
                  <a:pt x="3522939" y="1915826"/>
                </a:lnTo>
                <a:lnTo>
                  <a:pt x="2618140" y="0"/>
                </a:lnTo>
                <a:close/>
              </a:path>
            </a:pathLst>
          </a:custGeom>
          <a:solidFill>
            <a:srgbClr val="252E63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D8421B8-6C08-F872-9DAD-857E2322CDCC}"/>
              </a:ext>
            </a:extLst>
          </p:cNvPr>
          <p:cNvSpPr/>
          <p:nvPr/>
        </p:nvSpPr>
        <p:spPr>
          <a:xfrm>
            <a:off x="6155343" y="510313"/>
            <a:ext cx="6044679" cy="6355568"/>
          </a:xfrm>
          <a:custGeom>
            <a:avLst/>
            <a:gdLst/>
            <a:ahLst/>
            <a:cxnLst/>
            <a:rect l="l" t="t" r="r" b="b"/>
            <a:pathLst>
              <a:path w="9740265" h="11288395">
                <a:moveTo>
                  <a:pt x="9739897" y="10662628"/>
                </a:moveTo>
                <a:lnTo>
                  <a:pt x="5722721" y="1109357"/>
                </a:lnTo>
                <a:lnTo>
                  <a:pt x="5733402" y="1105230"/>
                </a:lnTo>
                <a:lnTo>
                  <a:pt x="3276231" y="0"/>
                </a:lnTo>
                <a:lnTo>
                  <a:pt x="0" y="1318742"/>
                </a:lnTo>
                <a:lnTo>
                  <a:pt x="2496642" y="2341397"/>
                </a:lnTo>
                <a:lnTo>
                  <a:pt x="6158192" y="11288382"/>
                </a:lnTo>
                <a:lnTo>
                  <a:pt x="8131137" y="11288382"/>
                </a:lnTo>
                <a:lnTo>
                  <a:pt x="9739897" y="10662628"/>
                </a:lnTo>
                <a:close/>
              </a:path>
            </a:pathLst>
          </a:custGeom>
          <a:solidFill>
            <a:srgbClr val="E62E39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Текст 32"/>
          <p:cNvSpPr txBox="1">
            <a:spLocks/>
          </p:cNvSpPr>
          <p:nvPr/>
        </p:nvSpPr>
        <p:spPr>
          <a:xfrm>
            <a:off x="7501394" y="3505893"/>
            <a:ext cx="1803535" cy="321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Формат</a:t>
            </a:r>
          </a:p>
        </p:txBody>
      </p:sp>
      <p:sp>
        <p:nvSpPr>
          <p:cNvPr id="27" name="Текст 33"/>
          <p:cNvSpPr txBox="1">
            <a:spLocks/>
          </p:cNvSpPr>
          <p:nvPr/>
        </p:nvSpPr>
        <p:spPr>
          <a:xfrm>
            <a:off x="9941213" y="3505893"/>
            <a:ext cx="1803535" cy="321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Время</a:t>
            </a:r>
          </a:p>
        </p:txBody>
      </p:sp>
      <p:sp>
        <p:nvSpPr>
          <p:cNvPr id="33" name="Заголовок 6"/>
          <p:cNvSpPr txBox="1">
            <a:spLocks/>
          </p:cNvSpPr>
          <p:nvPr/>
        </p:nvSpPr>
        <p:spPr>
          <a:xfrm>
            <a:off x="3008105" y="3933153"/>
            <a:ext cx="1811941" cy="9436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A0A2A"/>
              </a:buClr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Русский</a:t>
            </a:r>
          </a:p>
          <a:p>
            <a:endParaRPr lang="ru-RU" dirty="0"/>
          </a:p>
        </p:txBody>
      </p:sp>
      <p:sp>
        <p:nvSpPr>
          <p:cNvPr id="35" name="Заголовок 6"/>
          <p:cNvSpPr txBox="1">
            <a:spLocks/>
          </p:cNvSpPr>
          <p:nvPr/>
        </p:nvSpPr>
        <p:spPr>
          <a:xfrm>
            <a:off x="5100142" y="3933153"/>
            <a:ext cx="2039798" cy="9436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1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слайдов,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исключая титульный слайд</a:t>
            </a:r>
          </a:p>
          <a:p>
            <a:pPr>
              <a:lnSpc>
                <a:spcPts val="1600"/>
              </a:lnSpc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Размер презентации не более 30 Мб</a:t>
            </a:r>
          </a:p>
        </p:txBody>
      </p:sp>
      <p:sp>
        <p:nvSpPr>
          <p:cNvPr id="36" name="Заголовок 6"/>
          <p:cNvSpPr txBox="1">
            <a:spLocks/>
          </p:cNvSpPr>
          <p:nvPr/>
        </p:nvSpPr>
        <p:spPr>
          <a:xfrm>
            <a:off x="7557546" y="3933153"/>
            <a:ext cx="2013174" cy="9436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.PPT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.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PDF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Заголовок 6"/>
          <p:cNvSpPr txBox="1">
            <a:spLocks/>
          </p:cNvSpPr>
          <p:nvPr/>
        </p:nvSpPr>
        <p:spPr>
          <a:xfrm>
            <a:off x="9873033" y="3933153"/>
            <a:ext cx="2090367" cy="9436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Доклад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до 5 минут</a:t>
            </a:r>
          </a:p>
          <a:p>
            <a:pPr>
              <a:lnSpc>
                <a:spcPts val="1600"/>
              </a:lnSpc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Ответы на вопросы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более 7 минут</a:t>
            </a:r>
          </a:p>
        </p:txBody>
      </p:sp>
      <p:sp>
        <p:nvSpPr>
          <p:cNvPr id="38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732351" y="3064354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1</a:t>
            </a:r>
          </a:p>
        </p:txBody>
      </p:sp>
      <p:sp>
        <p:nvSpPr>
          <p:cNvPr id="39" name="Овал 38"/>
          <p:cNvSpPr/>
          <p:nvPr/>
        </p:nvSpPr>
        <p:spPr>
          <a:xfrm>
            <a:off x="3008106" y="2989189"/>
            <a:ext cx="437558" cy="437558"/>
          </a:xfrm>
          <a:prstGeom prst="ellipse">
            <a:avLst/>
          </a:prstGeom>
          <a:solidFill>
            <a:srgbClr val="EA0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3080696" y="3064354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2</a:t>
            </a:r>
            <a:endParaRPr lang="ru-RU" sz="1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100142" y="2989189"/>
            <a:ext cx="437558" cy="437558"/>
          </a:xfrm>
          <a:prstGeom prst="ellipse">
            <a:avLst/>
          </a:prstGeom>
          <a:solidFill>
            <a:srgbClr val="EA0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5172732" y="3064354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3</a:t>
            </a:r>
            <a:endParaRPr lang="ru-RU" sz="1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483124" y="2989189"/>
            <a:ext cx="437558" cy="437558"/>
          </a:xfrm>
          <a:prstGeom prst="ellipse">
            <a:avLst/>
          </a:prstGeom>
          <a:solidFill>
            <a:srgbClr val="EA0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7555714" y="3064354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4</a:t>
            </a:r>
            <a:endParaRPr lang="ru-RU" sz="1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9873033" y="2989189"/>
            <a:ext cx="437558" cy="437558"/>
          </a:xfrm>
          <a:prstGeom prst="ellipse">
            <a:avLst/>
          </a:prstGeom>
          <a:solidFill>
            <a:srgbClr val="EA0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бъект 26">
            <a:extLst>
              <a:ext uri="{FF2B5EF4-FFF2-40B4-BE49-F238E27FC236}">
                <a16:creationId xmlns:a16="http://schemas.microsoft.com/office/drawing/2014/main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9945623" y="3064354"/>
            <a:ext cx="295816" cy="401109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5</a:t>
            </a:r>
            <a:endParaRPr lang="ru-RU" sz="1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EB72E20-A555-78E7-F029-956AD44F6B2F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0F37B1-B010-7F91-90E1-F8D60FC62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2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B2DC6-5D9C-4339-C3C7-EAFB64D52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>
            <a:extLst>
              <a:ext uri="{FF2B5EF4-FFF2-40B4-BE49-F238E27FC236}">
                <a16:creationId xmlns:a16="http://schemas.microsoft.com/office/drawing/2014/main" id="{DDF7B2AE-6F1F-3AAC-A561-39DF5B879DB6}"/>
              </a:ext>
            </a:extLst>
          </p:cNvPr>
          <p:cNvSpPr/>
          <p:nvPr/>
        </p:nvSpPr>
        <p:spPr>
          <a:xfrm>
            <a:off x="4942132" y="2819400"/>
            <a:ext cx="2186314" cy="2994914"/>
          </a:xfrm>
          <a:custGeom>
            <a:avLst/>
            <a:gdLst/>
            <a:ahLst/>
            <a:cxnLst/>
            <a:rect l="l" t="t" r="r" b="b"/>
            <a:pathLst>
              <a:path w="3522979" h="5319395">
                <a:moveTo>
                  <a:pt x="2618140" y="0"/>
                </a:moveTo>
                <a:lnTo>
                  <a:pt x="0" y="5318937"/>
                </a:lnTo>
                <a:lnTo>
                  <a:pt x="2252371" y="4575295"/>
                </a:lnTo>
                <a:lnTo>
                  <a:pt x="3522939" y="1915826"/>
                </a:lnTo>
                <a:lnTo>
                  <a:pt x="2618140" y="0"/>
                </a:lnTo>
                <a:close/>
              </a:path>
            </a:pathLst>
          </a:custGeom>
          <a:solidFill>
            <a:srgbClr val="252E63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E6687EFB-9BF8-32D4-6C10-78A1AABA37DC}"/>
              </a:ext>
            </a:extLst>
          </p:cNvPr>
          <p:cNvSpPr/>
          <p:nvPr/>
        </p:nvSpPr>
        <p:spPr>
          <a:xfrm>
            <a:off x="6155343" y="510313"/>
            <a:ext cx="6044679" cy="6355568"/>
          </a:xfrm>
          <a:custGeom>
            <a:avLst/>
            <a:gdLst/>
            <a:ahLst/>
            <a:cxnLst/>
            <a:rect l="l" t="t" r="r" b="b"/>
            <a:pathLst>
              <a:path w="9740265" h="11288395">
                <a:moveTo>
                  <a:pt x="9739897" y="10662628"/>
                </a:moveTo>
                <a:lnTo>
                  <a:pt x="5722721" y="1109357"/>
                </a:lnTo>
                <a:lnTo>
                  <a:pt x="5733402" y="1105230"/>
                </a:lnTo>
                <a:lnTo>
                  <a:pt x="3276231" y="0"/>
                </a:lnTo>
                <a:lnTo>
                  <a:pt x="0" y="1318742"/>
                </a:lnTo>
                <a:lnTo>
                  <a:pt x="2496642" y="2341397"/>
                </a:lnTo>
                <a:lnTo>
                  <a:pt x="6158192" y="11288382"/>
                </a:lnTo>
                <a:lnTo>
                  <a:pt x="8131137" y="11288382"/>
                </a:lnTo>
                <a:lnTo>
                  <a:pt x="9739897" y="10662628"/>
                </a:lnTo>
                <a:close/>
              </a:path>
            </a:pathLst>
          </a:custGeom>
          <a:solidFill>
            <a:srgbClr val="E62E39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2C2D433B-FDC6-A7A8-13DD-A46D011811B7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ПРЕЗЕНТАЦИИ</a:t>
            </a:r>
          </a:p>
        </p:txBody>
      </p:sp>
      <p:pic>
        <p:nvPicPr>
          <p:cNvPr id="8" name="Объект 26" descr="Цель">
            <a:extLst>
              <a:ext uri="{FF2B5EF4-FFF2-40B4-BE49-F238E27FC236}">
                <a16:creationId xmlns:a16="http://schemas.microsoft.com/office/drawing/2014/main" id="{9A070720-E05E-6E38-437F-C7FA9258B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985" y="1863895"/>
            <a:ext cx="693807" cy="693807"/>
          </a:xfrm>
          <a:prstGeom prst="rect">
            <a:avLst/>
          </a:prstGeom>
        </p:spPr>
      </p:pic>
      <p:sp>
        <p:nvSpPr>
          <p:cNvPr id="13" name="Объект 26">
            <a:extLst>
              <a:ext uri="{FF2B5EF4-FFF2-40B4-BE49-F238E27FC236}">
                <a16:creationId xmlns:a16="http://schemas.microsoft.com/office/drawing/2014/main" id="{D7E56D8B-1597-8000-C42D-34186181C25E}"/>
              </a:ext>
            </a:extLst>
          </p:cNvPr>
          <p:cNvSpPr txBox="1">
            <a:spLocks/>
          </p:cNvSpPr>
          <p:nvPr/>
        </p:nvSpPr>
        <p:spPr>
          <a:xfrm>
            <a:off x="1600002" y="1947214"/>
            <a:ext cx="7086798" cy="113943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Проблематизация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и целевая модель</a:t>
            </a:r>
          </a:p>
          <a:p>
            <a:r>
              <a:rPr lang="ru-RU" sz="1800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слайда</a:t>
            </a: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id="{C2FCA56F-4829-3F1D-3E6C-D91DF95E5626}"/>
              </a:ext>
            </a:extLst>
          </p:cNvPr>
          <p:cNvSpPr txBox="1">
            <a:spLocks/>
          </p:cNvSpPr>
          <p:nvPr/>
        </p:nvSpPr>
        <p:spPr>
          <a:xfrm>
            <a:off x="843985" y="2995204"/>
            <a:ext cx="8681015" cy="1305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Проблемы/вызовы текущего этапа развития университета</a:t>
            </a:r>
          </a:p>
          <a:p>
            <a:pPr marL="271463" indent="-177800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Миссия и стратегическая цель</a:t>
            </a:r>
          </a:p>
          <a:p>
            <a:pPr marL="271463" indent="-177800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Целевая модель: образ университета в 2030 году и ключевые планируемые (измеримые) результаты реализации программы (проекта программы) развития университета к 2030 году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C4C7D28-A75D-0678-2F1E-9890527C5062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C70C0E-379D-AA9E-F032-F6B6AFC83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16D552-57A4-C48C-9499-A79E913D8405}"/>
              </a:ext>
            </a:extLst>
          </p:cNvPr>
          <p:cNvSpPr txBox="1"/>
          <p:nvPr/>
        </p:nvSpPr>
        <p:spPr>
          <a:xfrm>
            <a:off x="1195402" y="5452646"/>
            <a:ext cx="9167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spc="50" dirty="0">
                <a:solidFill>
                  <a:srgbClr val="898B91"/>
                </a:solidFill>
                <a:latin typeface="Tahoma"/>
                <a:cs typeface="Tahoma"/>
              </a:rPr>
              <a:t>Слайд должен демонстрировать потенциал университета, его амбицию к 2030 году.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42FCFD-402B-DB1A-E19C-3689207F726D}"/>
              </a:ext>
            </a:extLst>
          </p:cNvPr>
          <p:cNvSpPr txBox="1"/>
          <p:nvPr/>
        </p:nvSpPr>
        <p:spPr>
          <a:xfrm>
            <a:off x="533400" y="1289446"/>
            <a:ext cx="8511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spc="50" dirty="0">
                <a:latin typeface="Tahoma"/>
                <a:cs typeface="Tahoma"/>
              </a:rPr>
              <a:t>Блок 1</a:t>
            </a:r>
          </a:p>
        </p:txBody>
      </p:sp>
    </p:spTree>
    <p:extLst>
      <p:ext uri="{BB962C8B-B14F-4D97-AF65-F5344CB8AC3E}">
        <p14:creationId xmlns:p14="http://schemas.microsoft.com/office/powerpoint/2010/main" val="416909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ПРЕЗЕНТАЦИИ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1148060" y="6407543"/>
            <a:ext cx="860224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7" name="Объект 24" descr="Диаграмма рассеяния">
            <a:extLst>
              <a:ext uri="{FF2B5EF4-FFF2-40B4-BE49-F238E27FC236}">
                <a16:creationId xmlns:a16="http://schemas.microsoft.com/office/drawing/2014/main" id="{32698993-2328-445B-B759-6FBF27712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025" y="1840491"/>
            <a:ext cx="693807" cy="693807"/>
          </a:xfrm>
          <a:prstGeom prst="rect">
            <a:avLst/>
          </a:prstGeom>
        </p:spPr>
      </p:pic>
      <p:sp>
        <p:nvSpPr>
          <p:cNvPr id="14" name="Объект 26">
            <a:extLst>
              <a:ext uri="{FF2B5EF4-FFF2-40B4-BE49-F238E27FC236}">
                <a16:creationId xmlns:a16="http://schemas.microsoft.com/office/drawing/2014/main" id="{916518AD-9677-4369-A491-4DFDC71B195C}"/>
              </a:ext>
            </a:extLst>
          </p:cNvPr>
          <p:cNvSpPr txBox="1">
            <a:spLocks/>
          </p:cNvSpPr>
          <p:nvPr/>
        </p:nvSpPr>
        <p:spPr>
          <a:xfrm>
            <a:off x="1620678" y="1923810"/>
            <a:ext cx="7751922" cy="113943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Институциональная трансформация университета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1-3 слайда</a:t>
            </a: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874025" y="2895600"/>
            <a:ext cx="8650975" cy="21070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Институциональные изменения в университете, необходимые для успешной реализации программы (проекта программы) развития университета: ключевые изменения в образовательной и научно-исследовательской и инновационной деятельности, их влияние на достижение целевой модели к 2030 году</a:t>
            </a:r>
            <a:b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(в т.ч. влияние на консолидированный бюджет)</a:t>
            </a:r>
          </a:p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Изменения в системе управления, обеспечивающие реализацию новых функций, определенных программой (проектом программы) развития университета, высокую эффективность принятия решений</a:t>
            </a:r>
          </a:p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Цифровая трансформация университета и вклад в достижение целевой модели</a:t>
            </a:r>
          </a:p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D401E93-F0AF-C965-6E27-32E7D615E1BF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EAB96D-1E64-A6AA-DDD8-4A6EC83B85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69701D-17B7-34C4-545C-A03758B8F820}"/>
              </a:ext>
            </a:extLst>
          </p:cNvPr>
          <p:cNvSpPr txBox="1"/>
          <p:nvPr/>
        </p:nvSpPr>
        <p:spPr>
          <a:xfrm>
            <a:off x="1055388" y="5363951"/>
            <a:ext cx="7467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spc="50" dirty="0">
                <a:solidFill>
                  <a:srgbClr val="898B91"/>
                </a:solidFill>
                <a:latin typeface="Tahoma"/>
                <a:cs typeface="Tahoma"/>
              </a:rPr>
              <a:t>Слайды должны отражать планируемые преобразования</a:t>
            </a:r>
            <a:br>
              <a:rPr lang="ru-RU" sz="1400" i="1" spc="50" dirty="0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400" i="1" spc="50" dirty="0">
                <a:solidFill>
                  <a:srgbClr val="898B91"/>
                </a:solidFill>
                <a:latin typeface="Tahoma"/>
                <a:cs typeface="Tahoma"/>
              </a:rPr>
              <a:t>в университете в разрезе ключевых направлений деятельности, в том числе</a:t>
            </a:r>
            <a:br>
              <a:rPr lang="ru-RU" sz="1400" i="1" spc="50" dirty="0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400" i="1" spc="50" dirty="0">
                <a:solidFill>
                  <a:srgbClr val="898B91"/>
                </a:solidFill>
                <a:latin typeface="Tahoma"/>
                <a:cs typeface="Tahoma"/>
              </a:rPr>
              <a:t>в области цифровой трансформации и системы управления, какие барьеры университету планируется преодолеть и как это соотносится со стратегической целью и задачами развития университета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01B35-F6FD-05B1-DE73-F4FF2AEBD10E}"/>
              </a:ext>
            </a:extLst>
          </p:cNvPr>
          <p:cNvSpPr txBox="1"/>
          <p:nvPr/>
        </p:nvSpPr>
        <p:spPr>
          <a:xfrm>
            <a:off x="533400" y="1289446"/>
            <a:ext cx="8511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spc="50" dirty="0">
                <a:latin typeface="Tahoma"/>
                <a:cs typeface="Tahoma"/>
              </a:rPr>
              <a:t>Блок 2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F5ABCC75-E53B-F560-D1D3-9EC50F48BBE1}"/>
              </a:ext>
            </a:extLst>
          </p:cNvPr>
          <p:cNvSpPr/>
          <p:nvPr/>
        </p:nvSpPr>
        <p:spPr>
          <a:xfrm>
            <a:off x="4942132" y="2819400"/>
            <a:ext cx="2186314" cy="2994914"/>
          </a:xfrm>
          <a:custGeom>
            <a:avLst/>
            <a:gdLst/>
            <a:ahLst/>
            <a:cxnLst/>
            <a:rect l="l" t="t" r="r" b="b"/>
            <a:pathLst>
              <a:path w="3522979" h="5319395">
                <a:moveTo>
                  <a:pt x="2618140" y="0"/>
                </a:moveTo>
                <a:lnTo>
                  <a:pt x="0" y="5318937"/>
                </a:lnTo>
                <a:lnTo>
                  <a:pt x="2252371" y="4575295"/>
                </a:lnTo>
                <a:lnTo>
                  <a:pt x="3522939" y="1915826"/>
                </a:lnTo>
                <a:lnTo>
                  <a:pt x="2618140" y="0"/>
                </a:lnTo>
                <a:close/>
              </a:path>
            </a:pathLst>
          </a:custGeom>
          <a:solidFill>
            <a:srgbClr val="252E63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7165D699-5DC5-7166-3A2D-7F67270A90FF}"/>
              </a:ext>
            </a:extLst>
          </p:cNvPr>
          <p:cNvSpPr/>
          <p:nvPr/>
        </p:nvSpPr>
        <p:spPr>
          <a:xfrm>
            <a:off x="6155343" y="510313"/>
            <a:ext cx="6044679" cy="6355568"/>
          </a:xfrm>
          <a:custGeom>
            <a:avLst/>
            <a:gdLst/>
            <a:ahLst/>
            <a:cxnLst/>
            <a:rect l="l" t="t" r="r" b="b"/>
            <a:pathLst>
              <a:path w="9740265" h="11288395">
                <a:moveTo>
                  <a:pt x="9739897" y="10662628"/>
                </a:moveTo>
                <a:lnTo>
                  <a:pt x="5722721" y="1109357"/>
                </a:lnTo>
                <a:lnTo>
                  <a:pt x="5733402" y="1105230"/>
                </a:lnTo>
                <a:lnTo>
                  <a:pt x="3276231" y="0"/>
                </a:lnTo>
                <a:lnTo>
                  <a:pt x="0" y="1318742"/>
                </a:lnTo>
                <a:lnTo>
                  <a:pt x="2496642" y="2341397"/>
                </a:lnTo>
                <a:lnTo>
                  <a:pt x="6158192" y="11288382"/>
                </a:lnTo>
                <a:lnTo>
                  <a:pt x="8131137" y="11288382"/>
                </a:lnTo>
                <a:lnTo>
                  <a:pt x="9739897" y="10662628"/>
                </a:lnTo>
                <a:close/>
              </a:path>
            </a:pathLst>
          </a:custGeom>
          <a:solidFill>
            <a:srgbClr val="E62E39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94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F5CEBC36-EECF-347D-CEBF-A556C8788FBA}"/>
              </a:ext>
            </a:extLst>
          </p:cNvPr>
          <p:cNvSpPr/>
          <p:nvPr/>
        </p:nvSpPr>
        <p:spPr>
          <a:xfrm>
            <a:off x="4942132" y="2819400"/>
            <a:ext cx="2186314" cy="2994914"/>
          </a:xfrm>
          <a:custGeom>
            <a:avLst/>
            <a:gdLst/>
            <a:ahLst/>
            <a:cxnLst/>
            <a:rect l="l" t="t" r="r" b="b"/>
            <a:pathLst>
              <a:path w="3522979" h="5319395">
                <a:moveTo>
                  <a:pt x="2618140" y="0"/>
                </a:moveTo>
                <a:lnTo>
                  <a:pt x="0" y="5318937"/>
                </a:lnTo>
                <a:lnTo>
                  <a:pt x="2252371" y="4575295"/>
                </a:lnTo>
                <a:lnTo>
                  <a:pt x="3522939" y="1915826"/>
                </a:lnTo>
                <a:lnTo>
                  <a:pt x="2618140" y="0"/>
                </a:lnTo>
                <a:close/>
              </a:path>
            </a:pathLst>
          </a:custGeom>
          <a:solidFill>
            <a:srgbClr val="252E63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0A997D5B-5754-A532-A6B2-FF73F15420F5}"/>
              </a:ext>
            </a:extLst>
          </p:cNvPr>
          <p:cNvSpPr/>
          <p:nvPr/>
        </p:nvSpPr>
        <p:spPr>
          <a:xfrm>
            <a:off x="6155343" y="510313"/>
            <a:ext cx="6044679" cy="6355568"/>
          </a:xfrm>
          <a:custGeom>
            <a:avLst/>
            <a:gdLst/>
            <a:ahLst/>
            <a:cxnLst/>
            <a:rect l="l" t="t" r="r" b="b"/>
            <a:pathLst>
              <a:path w="9740265" h="11288395">
                <a:moveTo>
                  <a:pt x="9739897" y="10662628"/>
                </a:moveTo>
                <a:lnTo>
                  <a:pt x="5722721" y="1109357"/>
                </a:lnTo>
                <a:lnTo>
                  <a:pt x="5733402" y="1105230"/>
                </a:lnTo>
                <a:lnTo>
                  <a:pt x="3276231" y="0"/>
                </a:lnTo>
                <a:lnTo>
                  <a:pt x="0" y="1318742"/>
                </a:lnTo>
                <a:lnTo>
                  <a:pt x="2496642" y="2341397"/>
                </a:lnTo>
                <a:lnTo>
                  <a:pt x="6158192" y="11288382"/>
                </a:lnTo>
                <a:lnTo>
                  <a:pt x="8131137" y="11288382"/>
                </a:lnTo>
                <a:lnTo>
                  <a:pt x="9739897" y="10662628"/>
                </a:lnTo>
                <a:close/>
              </a:path>
            </a:pathLst>
          </a:custGeom>
          <a:solidFill>
            <a:srgbClr val="E62E39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70" y="361297"/>
            <a:ext cx="2644394" cy="521001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ПРЕЗЕНТАЦИИ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1148060" y="6407543"/>
            <a:ext cx="860224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9" name="Объект 7" descr="Циклическая блок-схема">
            <a:extLst>
              <a:ext uri="{FF2B5EF4-FFF2-40B4-BE49-F238E27FC236}">
                <a16:creationId xmlns:a16="http://schemas.microsoft.com/office/drawing/2014/main" id="{3ADFE688-3F82-4C0B-BE85-822F30C63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102" y="1764291"/>
            <a:ext cx="693807" cy="693807"/>
          </a:xfrm>
          <a:prstGeom prst="rect">
            <a:avLst/>
          </a:prstGeom>
        </p:spPr>
      </p:pic>
      <p:sp>
        <p:nvSpPr>
          <p:cNvPr id="11" name="Объект 26">
            <a:extLst>
              <a:ext uri="{FF2B5EF4-FFF2-40B4-BE49-F238E27FC236}">
                <a16:creationId xmlns:a16="http://schemas.microsoft.com/office/drawing/2014/main" id="{C3B29DCD-D6F4-4FD9-9B12-1A1A806CFF4A}"/>
              </a:ext>
            </a:extLst>
          </p:cNvPr>
          <p:cNvSpPr txBox="1">
            <a:spLocks/>
          </p:cNvSpPr>
          <p:nvPr/>
        </p:nvSpPr>
        <p:spPr>
          <a:xfrm>
            <a:off x="1469805" y="1847610"/>
            <a:ext cx="4854795" cy="677762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Стратегические проекты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4 слайдов </a:t>
            </a:r>
          </a:p>
        </p:txBody>
      </p:sp>
      <p:sp>
        <p:nvSpPr>
          <p:cNvPr id="18" name="Заголовок 6"/>
          <p:cNvSpPr txBox="1">
            <a:spLocks/>
          </p:cNvSpPr>
          <p:nvPr/>
        </p:nvSpPr>
        <p:spPr>
          <a:xfrm>
            <a:off x="914400" y="2895600"/>
            <a:ext cx="9296400" cy="17198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стратегического проекта </a:t>
            </a:r>
          </a:p>
          <a:p>
            <a:pPr marL="271463" indent="-177800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стратегического проекта</a:t>
            </a:r>
          </a:p>
          <a:p>
            <a:pPr marL="271463" indent="-177800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Влияние на трансформацию университета и достижение целевой модели</a:t>
            </a:r>
          </a:p>
          <a:p>
            <a:pPr marL="271463" indent="-177800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Партнеры и сетевое взаимодействие в рамках реализации проекта</a:t>
            </a:r>
          </a:p>
          <a:p>
            <a:pPr marL="271463" indent="-177800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E8EC3-0644-A23F-176F-B73E79874DA8}"/>
              </a:ext>
            </a:extLst>
          </p:cNvPr>
          <p:cNvSpPr txBox="1"/>
          <p:nvPr/>
        </p:nvSpPr>
        <p:spPr>
          <a:xfrm>
            <a:off x="914400" y="4615407"/>
            <a:ext cx="800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spc="50" dirty="0">
                <a:solidFill>
                  <a:srgbClr val="898B91"/>
                </a:solidFill>
                <a:latin typeface="Tahoma"/>
                <a:cs typeface="Tahoma"/>
              </a:rPr>
              <a:t>Слайды должны демонстрировать комплексность стратегических проектов, их динамику, планируемые результаты, партнерство, вклад в разработку критических и сквозных технологий, востребованность планируемых результатов организациями реального сектора экономики</a:t>
            </a:r>
          </a:p>
          <a:p>
            <a:pPr algn="just"/>
            <a:endParaRPr lang="ru-RU" sz="1600" i="1" spc="50" dirty="0">
              <a:solidFill>
                <a:srgbClr val="898B91"/>
              </a:solidFill>
              <a:latin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40AE3-29ED-501E-913E-E881410F1AF1}"/>
              </a:ext>
            </a:extLst>
          </p:cNvPr>
          <p:cNvSpPr txBox="1"/>
          <p:nvPr/>
        </p:nvSpPr>
        <p:spPr>
          <a:xfrm>
            <a:off x="533400" y="1289446"/>
            <a:ext cx="8511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spc="50" dirty="0">
                <a:latin typeface="Tahoma"/>
                <a:cs typeface="Tahoma"/>
              </a:rPr>
              <a:t>Блок 3</a:t>
            </a:r>
          </a:p>
        </p:txBody>
      </p:sp>
    </p:spTree>
    <p:extLst>
      <p:ext uri="{BB962C8B-B14F-4D97-AF65-F5344CB8AC3E}">
        <p14:creationId xmlns:p14="http://schemas.microsoft.com/office/powerpoint/2010/main" val="350153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E5E1C-17E8-3C48-6D31-A13A6AF36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975634-7E53-919E-0FEA-6C3CC98BF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70" y="361297"/>
            <a:ext cx="2644394" cy="521001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DE86B9AE-2786-3F5D-F445-45482B48EE9D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ПРЕЗЕНТАЦИИ</a:t>
            </a:r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08C8F9BE-CB65-D16F-D63C-F28852205A19}"/>
              </a:ext>
            </a:extLst>
          </p:cNvPr>
          <p:cNvSpPr txBox="1">
            <a:spLocks/>
          </p:cNvSpPr>
          <p:nvPr/>
        </p:nvSpPr>
        <p:spPr>
          <a:xfrm>
            <a:off x="11148060" y="6407543"/>
            <a:ext cx="860224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9" name="Объект 7" descr="Циклическая блок-схема">
            <a:extLst>
              <a:ext uri="{FF2B5EF4-FFF2-40B4-BE49-F238E27FC236}">
                <a16:creationId xmlns:a16="http://schemas.microsoft.com/office/drawing/2014/main" id="{D3E0698A-F4AB-86D8-A301-0A28428C2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102" y="1764291"/>
            <a:ext cx="693807" cy="693807"/>
          </a:xfrm>
          <a:prstGeom prst="rect">
            <a:avLst/>
          </a:prstGeom>
        </p:spPr>
      </p:pic>
      <p:sp>
        <p:nvSpPr>
          <p:cNvPr id="11" name="Объект 26">
            <a:extLst>
              <a:ext uri="{FF2B5EF4-FFF2-40B4-BE49-F238E27FC236}">
                <a16:creationId xmlns:a16="http://schemas.microsoft.com/office/drawing/2014/main" id="{376DE35C-D70A-4365-1835-3BC719D0C87E}"/>
              </a:ext>
            </a:extLst>
          </p:cNvPr>
          <p:cNvSpPr txBox="1">
            <a:spLocks/>
          </p:cNvSpPr>
          <p:nvPr/>
        </p:nvSpPr>
        <p:spPr>
          <a:xfrm>
            <a:off x="1469805" y="1847610"/>
            <a:ext cx="4702395" cy="677762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Вклад в социально-экономическое развитие субъекта РФ и (или) вовлеченность в развитие соответствующих отраслей экономики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 социальной сферы </a:t>
            </a:r>
          </a:p>
          <a:p>
            <a:pPr algn="just">
              <a:lnSpc>
                <a:spcPct val="120000"/>
              </a:lnSpc>
            </a:pPr>
            <a:r>
              <a:rPr lang="ru-RU" sz="1200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слайд </a:t>
            </a:r>
          </a:p>
        </p:txBody>
      </p:sp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ECE5B6F7-53E2-2DD1-6423-295A7862D573}"/>
              </a:ext>
            </a:extLst>
          </p:cNvPr>
          <p:cNvSpPr txBox="1">
            <a:spLocks/>
          </p:cNvSpPr>
          <p:nvPr/>
        </p:nvSpPr>
        <p:spPr>
          <a:xfrm>
            <a:off x="914399" y="3352800"/>
            <a:ext cx="5257799" cy="1517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Планируемый вклад в развитие инноваций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субъекте РФ/отрасли</a:t>
            </a:r>
          </a:p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Планируемый вклад в развитие человеческого капитала</a:t>
            </a:r>
          </a:p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Планируемый вклад в социально-экономическое развитие субъекта РФ/отрасли</a:t>
            </a:r>
          </a:p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C6ED4-CAEF-23F1-1115-A50BC4BC0AF7}"/>
              </a:ext>
            </a:extLst>
          </p:cNvPr>
          <p:cNvSpPr txBox="1"/>
          <p:nvPr/>
        </p:nvSpPr>
        <p:spPr>
          <a:xfrm>
            <a:off x="990600" y="5200471"/>
            <a:ext cx="464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i="1" spc="50" dirty="0">
                <a:solidFill>
                  <a:srgbClr val="898B91"/>
                </a:solidFill>
                <a:latin typeface="Tahoma"/>
                <a:cs typeface="Tahoma"/>
              </a:rPr>
              <a:t>Слайды должны демонстрировать, что реализация мероприятий программы (проекта программы) развития университета окажет комплексное влияние на развитие субъекта РФ/отрасли, обеспечит востребованность результатов организациями реального и финансового секторов экономики, организациями социальной сферы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D0E48-4E03-4241-E73C-98AA42F02523}"/>
              </a:ext>
            </a:extLst>
          </p:cNvPr>
          <p:cNvSpPr txBox="1"/>
          <p:nvPr/>
        </p:nvSpPr>
        <p:spPr>
          <a:xfrm>
            <a:off x="533400" y="1289446"/>
            <a:ext cx="167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spc="50" dirty="0">
                <a:latin typeface="Tahoma"/>
                <a:cs typeface="Tahoma"/>
              </a:rPr>
              <a:t>Блок 4</a:t>
            </a:r>
          </a:p>
        </p:txBody>
      </p:sp>
      <p:pic>
        <p:nvPicPr>
          <p:cNvPr id="10" name="Объект 19" descr="Скрепка">
            <a:extLst>
              <a:ext uri="{FF2B5EF4-FFF2-40B4-BE49-F238E27FC236}">
                <a16:creationId xmlns:a16="http://schemas.microsoft.com/office/drawing/2014/main" id="{8945BB90-3E08-43A9-AA85-FC20F098A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8889" y="1859386"/>
            <a:ext cx="579664" cy="579664"/>
          </a:xfrm>
          <a:prstGeom prst="rect">
            <a:avLst/>
          </a:prstGeom>
        </p:spPr>
      </p:pic>
      <p:sp>
        <p:nvSpPr>
          <p:cNvPr id="12" name="Объект 26">
            <a:extLst>
              <a:ext uri="{FF2B5EF4-FFF2-40B4-BE49-F238E27FC236}">
                <a16:creationId xmlns:a16="http://schemas.microsoft.com/office/drawing/2014/main" id="{0F819539-B92D-494A-B29C-50ABE705F5EF}"/>
              </a:ext>
            </a:extLst>
          </p:cNvPr>
          <p:cNvSpPr txBox="1">
            <a:spLocks/>
          </p:cNvSpPr>
          <p:nvPr/>
        </p:nvSpPr>
        <p:spPr>
          <a:xfrm>
            <a:off x="7487611" y="1867488"/>
            <a:ext cx="4110884" cy="113943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Вариативные слайды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400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-2</a:t>
            </a:r>
            <a:r>
              <a:rPr lang="en-US" sz="1400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слайда</a:t>
            </a: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7102695" y="2915478"/>
            <a:ext cx="4648200" cy="9707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400" dirty="0">
                <a:solidFill>
                  <a:srgbClr val="504E5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Размещается информация, которая не соответствует основным разделам, но которую университет считает важным продемонстрировать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C5704-D761-9DAB-7ED2-5BED07A9140D}"/>
              </a:ext>
            </a:extLst>
          </p:cNvPr>
          <p:cNvSpPr txBox="1"/>
          <p:nvPr/>
        </p:nvSpPr>
        <p:spPr>
          <a:xfrm>
            <a:off x="7091301" y="1289446"/>
            <a:ext cx="974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spc="50" dirty="0">
                <a:latin typeface="Tahoma"/>
                <a:cs typeface="Tahoma"/>
              </a:rPr>
              <a:t>Блок 5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AC245B73-D4C6-4016-7270-E4F8FC4BA44E}"/>
              </a:ext>
            </a:extLst>
          </p:cNvPr>
          <p:cNvSpPr txBox="1">
            <a:spLocks/>
          </p:cNvSpPr>
          <p:nvPr/>
        </p:nvSpPr>
        <p:spPr>
          <a:xfrm>
            <a:off x="533400" y="1814028"/>
            <a:ext cx="11381507" cy="6243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343D0B6-5557-D99A-1DA4-3E099426897F}"/>
              </a:ext>
            </a:extLst>
          </p:cNvPr>
          <p:cNvCxnSpPr>
            <a:cxnSpLocks/>
          </p:cNvCxnSpPr>
          <p:nvPr/>
        </p:nvCxnSpPr>
        <p:spPr>
          <a:xfrm>
            <a:off x="6553200" y="1204837"/>
            <a:ext cx="0" cy="4967363"/>
          </a:xfrm>
          <a:prstGeom prst="line">
            <a:avLst/>
          </a:prstGeom>
          <a:ln w="28575">
            <a:solidFill>
              <a:srgbClr val="2D3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1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006C0-7A3A-9A4E-8231-3ABB198F1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19CF35C7-6DB9-E16C-59A8-D7D23C1934C3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7614215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Критерии оценки программы 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(проекта программы) развития университета</a:t>
            </a:r>
          </a:p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F3F7035C-ABFE-2E04-456F-4A0FEE7D89B0}"/>
              </a:ext>
            </a:extLst>
          </p:cNvPr>
          <p:cNvSpPr txBox="1">
            <a:spLocks/>
          </p:cNvSpPr>
          <p:nvPr/>
        </p:nvSpPr>
        <p:spPr>
          <a:xfrm>
            <a:off x="414494" y="1671038"/>
            <a:ext cx="11500414" cy="3358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Амбициозность целей и результатов программы (проекта программы) развития университета-конкурсанта, их соответствие национальным целям развития Российской Федерации на период до 2030 года, Стратегии научно-технологического развития Российской Федерации, Концепции технологического развития на период до 2030 года, утвержденной распоряжением Правительства Российской Федерации от 20 мая 2023 г.</a:t>
            </a:r>
            <a:b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№ 1315-р, стратегиям социально-экономического развития субъектов Российской Федерации и (или) отраслевых документов стратегического планирования Российской Федерации, а также Национальной программе социально-экономического развития Дальнего Востока на период до 2024 года и на перспективу до 2035 года (для университетов, претендующих на участие в программе «Приоритет-2030» в рамках пятой группы критериев допуска для участия в отборе, предусмотренных подпунктом «д» пункта 9 настоящих Правил)</a:t>
            </a:r>
          </a:p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1463" indent="-177800" algn="just">
              <a:lnSpc>
                <a:spcPct val="1000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C2417EB-DD6A-5CAC-4571-AC01F05D4A9D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3669C1-39FC-7503-181C-F30F1B720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97D05A-256B-17EF-FFBC-4ED1C186A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" y="1671037"/>
            <a:ext cx="644519" cy="6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1838</Words>
  <Application>Microsoft Office PowerPoint</Application>
  <PresentationFormat>Широкоэкранный</PresentationFormat>
  <Paragraphs>375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MT</vt:lpstr>
      <vt:lpstr>Calibri</vt:lpstr>
      <vt:lpstr>Tahoma</vt:lpstr>
      <vt:lpstr>Times New Roman</vt:lpstr>
      <vt:lpstr>Verdana</vt:lpstr>
      <vt:lpstr>Office Theme</vt:lpstr>
      <vt:lpstr>СТРУКТУРА ДОКЛАДА  И ТРЕБОВАНИЯ К  ПРЕЗЕНТАЦИИ УНИВЕРСИТЕТА</vt:lpstr>
      <vt:lpstr>Предварительные даты заседаниях  Комиссии Минобрнауки России (подкомиссий)</vt:lpstr>
      <vt:lpstr>Порядок представления материалов для участия в заседаниях Комиссии Минобрнауки России (подкомиссий)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 по оформлению презентации</vt:lpstr>
      <vt:lpstr>Цвета и типографика</vt:lpstr>
      <vt:lpstr>Цветовая палитра</vt:lpstr>
      <vt:lpstr>Основной шрифт</vt:lpstr>
      <vt:lpstr>Дополнительный допустимый шрифт</vt:lpstr>
      <vt:lpstr>Примеры оформления слайдов</vt:lpstr>
      <vt:lpstr>Заголовок презентации  с названием доклада</vt:lpstr>
      <vt:lpstr>Пример оформления  слайда с текстом</vt:lpstr>
      <vt:lpstr>Пример оформления  слайда с текстом и фото</vt:lpstr>
      <vt:lpstr>Презентация PowerPoint</vt:lpstr>
      <vt:lpstr>Презентация PowerPoint</vt:lpstr>
      <vt:lpstr>Пример слайда с таблицей</vt:lpstr>
      <vt:lpstr>Пример слайда с диаграммой</vt:lpstr>
      <vt:lpstr>Презентация PowerPoint</vt:lpstr>
      <vt:lpstr>Презентация PowerPoint</vt:lpstr>
      <vt:lpstr>Презентация PowerPoint</vt:lpstr>
      <vt:lpstr>Пример сюжетных и навигационных иконок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доклада и требования к презентации  университета</dc:title>
  <dc:creator>Сергей Зверев</dc:creator>
  <cp:lastModifiedBy>Наталия Самсонова</cp:lastModifiedBy>
  <cp:revision>71</cp:revision>
  <dcterms:created xsi:type="dcterms:W3CDTF">2022-10-13T15:52:47Z</dcterms:created>
  <dcterms:modified xsi:type="dcterms:W3CDTF">2024-02-21T08:29:33Z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2022-10-13T00:00:00Z</vt:filetime>
  </property>
  <property fmtid="{D5CDD505-2E9C-101B-9397-08002B2CF9AE}" pid="3" name="LastSaved">
    <vt:filetime>2022-10-13T00:00:00Z</vt:filetime>
  </property>
</Properties>
</file>